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90" r:id="rId3"/>
    <p:sldMasterId id="2147483707" r:id="rId4"/>
  </p:sldMasterIdLst>
  <p:notesMasterIdLst>
    <p:notesMasterId r:id="rId126"/>
  </p:notesMasterIdLst>
  <p:handoutMasterIdLst>
    <p:handoutMasterId r:id="rId127"/>
  </p:handoutMasterIdLst>
  <p:sldIdLst>
    <p:sldId id="268" r:id="rId5"/>
    <p:sldId id="298" r:id="rId6"/>
    <p:sldId id="457" r:id="rId7"/>
    <p:sldId id="413" r:id="rId8"/>
    <p:sldId id="461" r:id="rId9"/>
    <p:sldId id="478" r:id="rId10"/>
    <p:sldId id="477" r:id="rId11"/>
    <p:sldId id="479" r:id="rId12"/>
    <p:sldId id="480" r:id="rId13"/>
    <p:sldId id="481" r:id="rId14"/>
    <p:sldId id="482" r:id="rId15"/>
    <p:sldId id="483" r:id="rId16"/>
    <p:sldId id="484" r:id="rId17"/>
    <p:sldId id="475" r:id="rId18"/>
    <p:sldId id="497" r:id="rId19"/>
    <p:sldId id="597" r:id="rId20"/>
    <p:sldId id="485" r:id="rId21"/>
    <p:sldId id="486" r:id="rId22"/>
    <p:sldId id="504" r:id="rId23"/>
    <p:sldId id="487" r:id="rId24"/>
    <p:sldId id="503" r:id="rId25"/>
    <p:sldId id="488" r:id="rId26"/>
    <p:sldId id="598" r:id="rId27"/>
    <p:sldId id="489" r:id="rId28"/>
    <p:sldId id="490" r:id="rId29"/>
    <p:sldId id="491" r:id="rId30"/>
    <p:sldId id="493" r:id="rId31"/>
    <p:sldId id="494" r:id="rId32"/>
    <p:sldId id="495" r:id="rId33"/>
    <p:sldId id="500" r:id="rId34"/>
    <p:sldId id="499" r:id="rId35"/>
    <p:sldId id="492" r:id="rId36"/>
    <p:sldId id="505" r:id="rId37"/>
    <p:sldId id="496" r:id="rId38"/>
    <p:sldId id="501" r:id="rId39"/>
    <p:sldId id="502" r:id="rId40"/>
    <p:sldId id="506" r:id="rId41"/>
    <p:sldId id="507" r:id="rId42"/>
    <p:sldId id="508" r:id="rId43"/>
    <p:sldId id="515" r:id="rId44"/>
    <p:sldId id="516" r:id="rId45"/>
    <p:sldId id="509" r:id="rId46"/>
    <p:sldId id="517" r:id="rId47"/>
    <p:sldId id="510" r:id="rId48"/>
    <p:sldId id="511" r:id="rId49"/>
    <p:sldId id="513" r:id="rId50"/>
    <p:sldId id="514" r:id="rId51"/>
    <p:sldId id="599" r:id="rId52"/>
    <p:sldId id="512" r:id="rId53"/>
    <p:sldId id="556" r:id="rId54"/>
    <p:sldId id="518" r:id="rId55"/>
    <p:sldId id="519" r:id="rId56"/>
    <p:sldId id="520" r:id="rId57"/>
    <p:sldId id="522" r:id="rId58"/>
    <p:sldId id="521" r:id="rId59"/>
    <p:sldId id="523" r:id="rId60"/>
    <p:sldId id="525" r:id="rId61"/>
    <p:sldId id="524" r:id="rId62"/>
    <p:sldId id="526" r:id="rId63"/>
    <p:sldId id="527" r:id="rId64"/>
    <p:sldId id="528" r:id="rId65"/>
    <p:sldId id="529" r:id="rId66"/>
    <p:sldId id="530" r:id="rId67"/>
    <p:sldId id="531" r:id="rId68"/>
    <p:sldId id="532" r:id="rId69"/>
    <p:sldId id="533" r:id="rId70"/>
    <p:sldId id="534" r:id="rId71"/>
    <p:sldId id="535" r:id="rId72"/>
    <p:sldId id="536" r:id="rId73"/>
    <p:sldId id="537" r:id="rId74"/>
    <p:sldId id="538" r:id="rId75"/>
    <p:sldId id="539" r:id="rId76"/>
    <p:sldId id="540" r:id="rId77"/>
    <p:sldId id="541" r:id="rId78"/>
    <p:sldId id="600" r:id="rId79"/>
    <p:sldId id="543" r:id="rId80"/>
    <p:sldId id="542" r:id="rId81"/>
    <p:sldId id="544" r:id="rId82"/>
    <p:sldId id="545" r:id="rId83"/>
    <p:sldId id="546" r:id="rId84"/>
    <p:sldId id="547" r:id="rId85"/>
    <p:sldId id="548" r:id="rId86"/>
    <p:sldId id="549" r:id="rId87"/>
    <p:sldId id="550" r:id="rId88"/>
    <p:sldId id="551" r:id="rId89"/>
    <p:sldId id="552" r:id="rId90"/>
    <p:sldId id="553" r:id="rId91"/>
    <p:sldId id="555" r:id="rId92"/>
    <p:sldId id="554" r:id="rId93"/>
    <p:sldId id="557" r:id="rId94"/>
    <p:sldId id="558" r:id="rId95"/>
    <p:sldId id="559" r:id="rId96"/>
    <p:sldId id="560" r:id="rId97"/>
    <p:sldId id="561" r:id="rId98"/>
    <p:sldId id="562" r:id="rId99"/>
    <p:sldId id="563" r:id="rId100"/>
    <p:sldId id="564" r:id="rId101"/>
    <p:sldId id="309" r:id="rId102"/>
    <p:sldId id="574" r:id="rId103"/>
    <p:sldId id="575" r:id="rId104"/>
    <p:sldId id="583" r:id="rId105"/>
    <p:sldId id="582" r:id="rId106"/>
    <p:sldId id="576" r:id="rId107"/>
    <p:sldId id="580" r:id="rId108"/>
    <p:sldId id="581" r:id="rId109"/>
    <p:sldId id="577" r:id="rId110"/>
    <p:sldId id="585" r:id="rId111"/>
    <p:sldId id="586" r:id="rId112"/>
    <p:sldId id="578" r:id="rId113"/>
    <p:sldId id="579" r:id="rId114"/>
    <p:sldId id="587" r:id="rId115"/>
    <p:sldId id="588" r:id="rId116"/>
    <p:sldId id="589" r:id="rId117"/>
    <p:sldId id="590" r:id="rId118"/>
    <p:sldId id="591" r:id="rId119"/>
    <p:sldId id="592" r:id="rId120"/>
    <p:sldId id="593" r:id="rId121"/>
    <p:sldId id="594" r:id="rId122"/>
    <p:sldId id="595" r:id="rId123"/>
    <p:sldId id="596" r:id="rId124"/>
    <p:sldId id="565" r:id="rId125"/>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884" userDrawn="1">
          <p15:clr>
            <a:srgbClr val="A4A3A4"/>
          </p15:clr>
        </p15:guide>
        <p15:guide id="2" orient="horz" pos="3838"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7E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2734" autoAdjust="0"/>
  </p:normalViewPr>
  <p:slideViewPr>
    <p:cSldViewPr>
      <p:cViewPr varScale="1">
        <p:scale>
          <a:sx n="85" d="100"/>
          <a:sy n="85" d="100"/>
        </p:scale>
        <p:origin x="562" y="86"/>
      </p:cViewPr>
      <p:guideLst>
        <p:guide orient="horz" pos="3884"/>
        <p:guide orient="horz" pos="3838"/>
        <p:guide pos="384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70" d="100"/>
          <a:sy n="70" d="100"/>
        </p:scale>
        <p:origin x="3240" y="7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97089B-D374-4627-9F33-CA940E3B29F1}" type="datetimeFigureOut">
              <a:rPr lang="en-US" smtClean="0"/>
              <a:t>7/25/2024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33C253-DD25-4D82-8548-B5428707B488}" type="slidenum">
              <a:rPr lang="en-US" smtClean="0"/>
              <a:t>‹#›</a:t>
            </a:fld>
            <a:endParaRPr lang="en-US"/>
          </a:p>
        </p:txBody>
      </p:sp>
    </p:spTree>
    <p:extLst>
      <p:ext uri="{BB962C8B-B14F-4D97-AF65-F5344CB8AC3E}">
        <p14:creationId xmlns:p14="http://schemas.microsoft.com/office/powerpoint/2010/main" val="26370250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l-G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1EECD03-7277-4269-A7EC-8B1E3728BF24}" type="datetimeFigureOut">
              <a:rPr lang="el-GR" smtClean="0"/>
              <a:t>25/7/2024</a:t>
            </a:fld>
            <a:endParaRPr lang="el-G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l-G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l-G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A1FA17-B5DB-481C-8402-B3CAE17DEC83}" type="slidenum">
              <a:rPr lang="el-GR" smtClean="0"/>
              <a:t>‹#›</a:t>
            </a:fld>
            <a:endParaRPr lang="el-GR"/>
          </a:p>
        </p:txBody>
      </p:sp>
    </p:spTree>
    <p:extLst>
      <p:ext uri="{BB962C8B-B14F-4D97-AF65-F5344CB8AC3E}">
        <p14:creationId xmlns:p14="http://schemas.microsoft.com/office/powerpoint/2010/main" val="2961141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hangingPunct="0"/>
            <a:r>
              <a:rPr lang="en-US" b="1" dirty="0"/>
              <a:t>Welcome the participants to the program.</a:t>
            </a:r>
            <a:endParaRPr lang="en-US" dirty="0"/>
          </a:p>
          <a:p>
            <a:pPr hangingPunct="0"/>
            <a:r>
              <a:rPr lang="en-US" b="1" dirty="0"/>
              <a:t>Introduce yourself and briefly summarize your experience at EY and your interest in presenting at </a:t>
            </a:r>
            <a:r>
              <a:rPr lang="en-US" b="1" i="1" dirty="0"/>
              <a:t>Welcome to EY</a:t>
            </a:r>
            <a:r>
              <a:rPr lang="en-US" b="1" dirty="0"/>
              <a:t>.</a:t>
            </a:r>
            <a:endParaRPr lang="en-US" dirty="0"/>
          </a:p>
          <a:p>
            <a:pPr hangingPunct="0"/>
            <a:r>
              <a:rPr lang="en-US" b="1" dirty="0"/>
              <a:t>Have co-facilitators, if present, introduce themselves and provide background information.</a:t>
            </a:r>
            <a:endParaRPr lang="en-US" dirty="0"/>
          </a:p>
          <a:p>
            <a:pPr hangingPunct="0"/>
            <a:r>
              <a:rPr lang="en-US" b="1" dirty="0"/>
              <a:t>State the following to help participants understand the context of Welcome to EY:  </a:t>
            </a:r>
          </a:p>
          <a:p>
            <a:pPr hangingPunct="0"/>
            <a:r>
              <a:rPr lang="en-US" dirty="0"/>
              <a:t>This course was designed for all ranks around the globe. It provides you with foundational knowledge that will help to explain our culture, our processes and how we go to market.</a:t>
            </a:r>
          </a:p>
          <a:p>
            <a:pPr hangingPunct="0"/>
            <a:r>
              <a:rPr lang="en-US" dirty="0"/>
              <a:t>However, your service line will provide the specifics about your role and your job. </a:t>
            </a:r>
          </a:p>
          <a:p>
            <a:r>
              <a:rPr lang="en-US" dirty="0"/>
              <a:t>As an organization, we want to invest in you, give you consistent content globally, let you meet other new hires across service lines and meet some of our leaders.</a:t>
            </a:r>
          </a:p>
        </p:txBody>
      </p:sp>
      <p:sp>
        <p:nvSpPr>
          <p:cNvPr id="4" name="Slide Number Placeholder 3"/>
          <p:cNvSpPr>
            <a:spLocks noGrp="1"/>
          </p:cNvSpPr>
          <p:nvPr>
            <p:ph type="sldNum" sz="quarter" idx="10"/>
          </p:nvPr>
        </p:nvSpPr>
        <p:spPr/>
        <p:txBody>
          <a:bodyPr/>
          <a:lstStyle/>
          <a:p>
            <a:fld id="{AEA1FA17-B5DB-481C-8402-B3CAE17DEC83}" type="slidenum">
              <a:rPr lang="el-GR" smtClean="0"/>
              <a:t>1</a:t>
            </a:fld>
            <a:endParaRPr lang="el-GR"/>
          </a:p>
        </p:txBody>
      </p:sp>
    </p:spTree>
    <p:extLst>
      <p:ext uri="{BB962C8B-B14F-4D97-AF65-F5344CB8AC3E}">
        <p14:creationId xmlns:p14="http://schemas.microsoft.com/office/powerpoint/2010/main" val="2251393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995835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30119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DF61EA0F-A667-4B49-8422-0062BC55E249}" type="slidenum">
              <a:rPr lang="en-US" smtClean="0"/>
              <a:t>2</a:t>
            </a:fld>
            <a:endParaRPr lang="en-US" dirty="0"/>
          </a:p>
        </p:txBody>
      </p:sp>
    </p:spTree>
    <p:extLst>
      <p:ext uri="{BB962C8B-B14F-4D97-AF65-F5344CB8AC3E}">
        <p14:creationId xmlns:p14="http://schemas.microsoft.com/office/powerpoint/2010/main" val="235428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468117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595541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509972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48216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364860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735499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spect="1" noChangeArrowheads="1" noTextEdit="1"/>
          </p:cNvSpPr>
          <p:nvPr>
            <p:ph type="sldImg"/>
          </p:nvPr>
        </p:nvSpPr>
        <p:spPr>
          <a:ln/>
        </p:spPr>
      </p:sp>
      <p:sp>
        <p:nvSpPr>
          <p:cNvPr id="44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1403090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over">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2" cstate="print"/>
          <a:srcRect/>
          <a:stretch>
            <a:fillRect/>
          </a:stretch>
        </p:blipFill>
        <p:spPr bwMode="auto">
          <a:xfrm>
            <a:off x="3028346" y="5747990"/>
            <a:ext cx="1311311" cy="745200"/>
          </a:xfrm>
          <a:prstGeom prst="rect">
            <a:avLst/>
          </a:prstGeom>
          <a:noFill/>
          <a:ln w="9525">
            <a:noFill/>
            <a:miter lim="800000"/>
            <a:headEnd/>
            <a:tailEnd/>
          </a:ln>
          <a:effectLst/>
        </p:spPr>
      </p:pic>
      <p:sp>
        <p:nvSpPr>
          <p:cNvPr id="2" name="Title 1"/>
          <p:cNvSpPr>
            <a:spLocks noGrp="1"/>
          </p:cNvSpPr>
          <p:nvPr>
            <p:ph type="ctrTitle"/>
          </p:nvPr>
        </p:nvSpPr>
        <p:spPr>
          <a:xfrm>
            <a:off x="3110400" y="725348"/>
            <a:ext cx="7320000" cy="860400"/>
          </a:xfrm>
        </p:spPr>
        <p:txBody>
          <a:bodyPr/>
          <a:lstStyle/>
          <a:p>
            <a:r>
              <a:rPr lang="en-US"/>
              <a:t>Click to edit Master title style</a:t>
            </a:r>
            <a:endParaRPr lang="en-GB" dirty="0"/>
          </a:p>
        </p:txBody>
      </p:sp>
      <p:sp>
        <p:nvSpPr>
          <p:cNvPr id="3" name="Subtitle 2"/>
          <p:cNvSpPr>
            <a:spLocks noGrp="1"/>
          </p:cNvSpPr>
          <p:nvPr>
            <p:ph type="subTitle" idx="1"/>
          </p:nvPr>
        </p:nvSpPr>
        <p:spPr>
          <a:xfrm>
            <a:off x="3110400" y="1753200"/>
            <a:ext cx="7320000" cy="968400"/>
          </a:xfrm>
        </p:spPr>
        <p:txBody>
          <a:bodyPr/>
          <a:lstStyle>
            <a:lvl1pPr marL="0" indent="0" algn="l">
              <a:buNone/>
              <a:defRPr sz="2000">
                <a:solidFill>
                  <a:schemeClr val="bg2"/>
                </a:solidFill>
              </a:defRPr>
            </a:lvl1pPr>
            <a:lvl2pPr marL="0" indent="0" algn="l">
              <a:buNone/>
              <a:defRPr sz="1600">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sp>
        <p:nvSpPr>
          <p:cNvPr id="1032" name="Freeform 8"/>
          <p:cNvSpPr>
            <a:spLocks/>
          </p:cNvSpPr>
          <p:nvPr userDrawn="1"/>
        </p:nvSpPr>
        <p:spPr bwMode="gray">
          <a:xfrm>
            <a:off x="3030963" y="2405085"/>
            <a:ext cx="9161037" cy="2495225"/>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
        <p:nvSpPr>
          <p:cNvPr id="10" name="Freeform 9"/>
          <p:cNvSpPr/>
          <p:nvPr userDrawn="1"/>
        </p:nvSpPr>
        <p:spPr>
          <a:xfrm>
            <a:off x="-12192" y="4411264"/>
            <a:ext cx="3048000" cy="1318973"/>
          </a:xfrm>
          <a:custGeom>
            <a:avLst/>
            <a:gdLst>
              <a:gd name="connsiteX0" fmla="*/ 0 w 2286000"/>
              <a:gd name="connsiteY0" fmla="*/ 1318973 h 1318973"/>
              <a:gd name="connsiteX1" fmla="*/ 0 w 2286000"/>
              <a:gd name="connsiteY1" fmla="*/ 0 h 1318973"/>
              <a:gd name="connsiteX2" fmla="*/ 2286000 w 2286000"/>
              <a:gd name="connsiteY2" fmla="*/ 486803 h 1318973"/>
              <a:gd name="connsiteX3" fmla="*/ 0 w 2286000"/>
              <a:gd name="connsiteY3" fmla="*/ 1318973 h 1318973"/>
            </a:gdLst>
            <a:ahLst/>
            <a:cxnLst>
              <a:cxn ang="0">
                <a:pos x="connsiteX0" y="connsiteY0"/>
              </a:cxn>
              <a:cxn ang="0">
                <a:pos x="connsiteX1" y="connsiteY1"/>
              </a:cxn>
              <a:cxn ang="0">
                <a:pos x="connsiteX2" y="connsiteY2"/>
              </a:cxn>
              <a:cxn ang="0">
                <a:pos x="connsiteX3" y="connsiteY3"/>
              </a:cxn>
            </a:cxnLst>
            <a:rect l="l" t="t" r="r" b="b"/>
            <a:pathLst>
              <a:path w="2286000" h="1318973">
                <a:moveTo>
                  <a:pt x="0" y="1318973"/>
                </a:moveTo>
                <a:lnTo>
                  <a:pt x="0" y="0"/>
                </a:lnTo>
                <a:lnTo>
                  <a:pt x="2286000" y="486803"/>
                </a:lnTo>
                <a:lnTo>
                  <a:pt x="0" y="1318973"/>
                </a:lnTo>
                <a:close/>
              </a:path>
            </a:pathLst>
          </a:custGeom>
          <a:blipFill>
            <a:blip r:embed="rId3" cstate="print"/>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000000"/>
              </a:solidFill>
            </a:endParaRPr>
          </a:p>
        </p:txBody>
      </p:sp>
      <p:pic>
        <p:nvPicPr>
          <p:cNvPr id="11" name="Picture 10" descr="EYU_identifier_r100_g100_b100.png"/>
          <p:cNvPicPr>
            <a:picLocks noChangeAspect="1"/>
          </p:cNvPicPr>
          <p:nvPr userDrawn="1"/>
        </p:nvPicPr>
        <p:blipFill>
          <a:blip r:embed="rId4" cstate="print"/>
          <a:stretch>
            <a:fillRect/>
          </a:stretch>
        </p:blipFill>
        <p:spPr>
          <a:xfrm>
            <a:off x="406400" y="304800"/>
            <a:ext cx="1170432" cy="760782"/>
          </a:xfrm>
          <a:prstGeom prst="rect">
            <a:avLst/>
          </a:prstGeom>
        </p:spPr>
      </p:pic>
    </p:spTree>
    <p:extLst>
      <p:ext uri="{BB962C8B-B14F-4D97-AF65-F5344CB8AC3E}">
        <p14:creationId xmlns:p14="http://schemas.microsoft.com/office/powerpoint/2010/main" val="8808119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sp>
        <p:nvSpPr>
          <p:cNvPr id="7" name="Line 11"/>
          <p:cNvSpPr>
            <a:spLocks noChangeShapeType="1"/>
          </p:cNvSpPr>
          <p:nvPr userDrawn="1"/>
        </p:nvSpPr>
        <p:spPr bwMode="auto">
          <a:xfrm>
            <a:off x="607484" y="6243638"/>
            <a:ext cx="10972800" cy="0"/>
          </a:xfrm>
          <a:prstGeom prst="line">
            <a:avLst/>
          </a:prstGeom>
          <a:noFill/>
          <a:ln w="3175">
            <a:solidFill>
              <a:schemeClr val="bg1"/>
            </a:solidFill>
            <a:round/>
            <a:headEnd/>
            <a:tailEnd/>
          </a:ln>
          <a:effectLst/>
        </p:spPr>
        <p:txBody>
          <a:bodyPr wrap="none" anchor="ctr"/>
          <a:lstStyle/>
          <a:p>
            <a:endParaRPr lang="en-US" sz="1800" dirty="0">
              <a:solidFill>
                <a:srgbClr val="808080"/>
              </a:solidFill>
            </a:endParaRPr>
          </a:p>
        </p:txBody>
      </p:sp>
    </p:spTree>
    <p:extLst>
      <p:ext uri="{BB962C8B-B14F-4D97-AF65-F5344CB8AC3E}">
        <p14:creationId xmlns:p14="http://schemas.microsoft.com/office/powerpoint/2010/main" val="233367941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nal legal text">
    <p:spTree>
      <p:nvGrpSpPr>
        <p:cNvPr id="1" name=""/>
        <p:cNvGrpSpPr/>
        <p:nvPr/>
      </p:nvGrpSpPr>
      <p:grpSpPr>
        <a:xfrm>
          <a:off x="0" y="0"/>
          <a:ext cx="0" cy="0"/>
          <a:chOff x="0" y="0"/>
          <a:chExt cx="0" cy="0"/>
        </a:xfrm>
      </p:grpSpPr>
      <p:sp>
        <p:nvSpPr>
          <p:cNvPr id="7" name="Line 11"/>
          <p:cNvSpPr>
            <a:spLocks noChangeShapeType="1"/>
          </p:cNvSpPr>
          <p:nvPr userDrawn="1"/>
        </p:nvSpPr>
        <p:spPr bwMode="auto">
          <a:xfrm>
            <a:off x="607484" y="6243638"/>
            <a:ext cx="10972800" cy="0"/>
          </a:xfrm>
          <a:prstGeom prst="line">
            <a:avLst/>
          </a:prstGeom>
          <a:noFill/>
          <a:ln w="3175">
            <a:solidFill>
              <a:schemeClr val="bg1"/>
            </a:solidFill>
            <a:round/>
            <a:headEnd/>
            <a:tailEnd/>
          </a:ln>
          <a:effectLst/>
        </p:spPr>
        <p:txBody>
          <a:bodyPr wrap="none" anchor="ctr"/>
          <a:lstStyle/>
          <a:p>
            <a:endParaRPr lang="en-US" sz="1800" dirty="0">
              <a:solidFill>
                <a:srgbClr val="808080"/>
              </a:solidFill>
            </a:endParaRPr>
          </a:p>
        </p:txBody>
      </p:sp>
      <p:sp>
        <p:nvSpPr>
          <p:cNvPr id="8" name="Content Placeholder 2"/>
          <p:cNvSpPr>
            <a:spLocks noGrp="1"/>
          </p:cNvSpPr>
          <p:nvPr>
            <p:ph idx="1"/>
          </p:nvPr>
        </p:nvSpPr>
        <p:spPr>
          <a:xfrm>
            <a:off x="607483" y="719139"/>
            <a:ext cx="4675200"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Arial" pitchFamily="34"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Arial" pitchFamily="34" charset="0"/>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Arial" pitchFamily="34"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Arial" pitchFamily="34" charset="0"/>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Arial" pitchFamily="34"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405949770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5645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Cover">
    <p:spTree>
      <p:nvGrpSpPr>
        <p:cNvPr id="1" name=""/>
        <p:cNvGrpSpPr/>
        <p:nvPr/>
      </p:nvGrpSpPr>
      <p:grpSpPr>
        <a:xfrm>
          <a:off x="0" y="0"/>
          <a:ext cx="0" cy="0"/>
          <a:chOff x="0" y="0"/>
          <a:chExt cx="0" cy="0"/>
        </a:xfrm>
      </p:grpSpPr>
      <p:sp>
        <p:nvSpPr>
          <p:cNvPr id="2" name="Title 1"/>
          <p:cNvSpPr>
            <a:spLocks noGrp="1"/>
          </p:cNvSpPr>
          <p:nvPr>
            <p:ph type="ctrTitle"/>
          </p:nvPr>
        </p:nvSpPr>
        <p:spPr>
          <a:xfrm>
            <a:off x="3110400" y="777600"/>
            <a:ext cx="7320000" cy="860400"/>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3110400" y="1753200"/>
            <a:ext cx="7320000" cy="968400"/>
          </a:xfrm>
        </p:spPr>
        <p:txBody>
          <a:bodyPr/>
          <a:lstStyle>
            <a:lvl1pPr marL="0" indent="0" algn="l">
              <a:buNone/>
              <a:defRPr sz="2000">
                <a:solidFill>
                  <a:schemeClr val="bg2"/>
                </a:solidFill>
              </a:defRPr>
            </a:lvl1pPr>
            <a:lvl2pPr marL="0" indent="0" algn="l">
              <a:buNone/>
              <a:defRPr sz="1600">
                <a:solidFill>
                  <a:schemeClr val="bg2"/>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a:p>
            <a:pPr lvl="1"/>
            <a:endParaRPr lang="en-GB" dirty="0"/>
          </a:p>
        </p:txBody>
      </p:sp>
      <p:pic>
        <p:nvPicPr>
          <p:cNvPr id="11" name="Picture 2"/>
          <p:cNvPicPr>
            <a:picLocks noChangeAspect="1" noChangeArrowheads="1"/>
          </p:cNvPicPr>
          <p:nvPr userDrawn="1"/>
        </p:nvPicPr>
        <p:blipFill>
          <a:blip r:embed="rId2" cstate="print"/>
          <a:srcRect/>
          <a:stretch>
            <a:fillRect/>
          </a:stretch>
        </p:blipFill>
        <p:spPr bwMode="auto">
          <a:xfrm>
            <a:off x="3029257" y="5745156"/>
            <a:ext cx="1311311" cy="745200"/>
          </a:xfrm>
          <a:prstGeom prst="rect">
            <a:avLst/>
          </a:prstGeom>
          <a:noFill/>
          <a:ln w="9525">
            <a:noFill/>
            <a:miter lim="800000"/>
            <a:headEnd/>
            <a:tailEnd/>
          </a:ln>
          <a:effectLst/>
        </p:spPr>
      </p:pic>
      <p:grpSp>
        <p:nvGrpSpPr>
          <p:cNvPr id="10" name="Group 9"/>
          <p:cNvGrpSpPr/>
          <p:nvPr userDrawn="1"/>
        </p:nvGrpSpPr>
        <p:grpSpPr>
          <a:xfrm>
            <a:off x="-1407" y="2405319"/>
            <a:ext cx="12193405" cy="3346232"/>
            <a:chOff x="-1055" y="2405319"/>
            <a:chExt cx="9145054" cy="3346232"/>
          </a:xfrm>
        </p:grpSpPr>
        <p:sp>
          <p:nvSpPr>
            <p:cNvPr id="9" name="Freeform 8"/>
            <p:cNvSpPr>
              <a:spLocks/>
            </p:cNvSpPr>
            <p:nvPr userDrawn="1"/>
          </p:nvSpPr>
          <p:spPr bwMode="gray">
            <a:xfrm>
              <a:off x="2273866" y="2405319"/>
              <a:ext cx="6870133" cy="2494990"/>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pic>
          <p:nvPicPr>
            <p:cNvPr id="14" name="Picture 3"/>
            <p:cNvPicPr>
              <a:picLocks noChangeAspect="1" noChangeArrowheads="1"/>
            </p:cNvPicPr>
            <p:nvPr userDrawn="1"/>
          </p:nvPicPr>
          <p:blipFill>
            <a:blip r:embed="rId3" cstate="print"/>
            <a:srcRect/>
            <a:stretch>
              <a:fillRect/>
            </a:stretch>
          </p:blipFill>
          <p:spPr bwMode="auto">
            <a:xfrm>
              <a:off x="-1055" y="4411633"/>
              <a:ext cx="2285060" cy="1339918"/>
            </a:xfrm>
            <a:prstGeom prst="rect">
              <a:avLst/>
            </a:prstGeom>
            <a:noFill/>
            <a:ln w="9525">
              <a:noFill/>
              <a:miter lim="800000"/>
              <a:headEnd/>
              <a:tailEnd/>
            </a:ln>
            <a:effectLst/>
          </p:spPr>
        </p:pic>
      </p:grpSp>
    </p:spTree>
    <p:extLst>
      <p:ext uri="{BB962C8B-B14F-4D97-AF65-F5344CB8AC3E}">
        <p14:creationId xmlns:p14="http://schemas.microsoft.com/office/powerpoint/2010/main" val="342787410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Cover_photo_or_illustration_input">
    <p:spTree>
      <p:nvGrpSpPr>
        <p:cNvPr id="1" name=""/>
        <p:cNvGrpSpPr/>
        <p:nvPr/>
      </p:nvGrpSpPr>
      <p:grpSpPr>
        <a:xfrm>
          <a:off x="0" y="0"/>
          <a:ext cx="0" cy="0"/>
          <a:chOff x="0" y="0"/>
          <a:chExt cx="0" cy="0"/>
        </a:xfrm>
      </p:grpSpPr>
      <p:sp>
        <p:nvSpPr>
          <p:cNvPr id="2" name="Title 1"/>
          <p:cNvSpPr>
            <a:spLocks noGrp="1"/>
          </p:cNvSpPr>
          <p:nvPr>
            <p:ph type="ctrTitle"/>
          </p:nvPr>
        </p:nvSpPr>
        <p:spPr>
          <a:xfrm>
            <a:off x="3110400" y="777600"/>
            <a:ext cx="7320000" cy="860400"/>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3110400" y="1753200"/>
            <a:ext cx="7320000" cy="968400"/>
          </a:xfrm>
        </p:spPr>
        <p:txBody>
          <a:bodyPr/>
          <a:lstStyle>
            <a:lvl1pPr marL="0" indent="0" algn="l">
              <a:buNone/>
              <a:defRPr sz="2000">
                <a:solidFill>
                  <a:schemeClr val="bg2"/>
                </a:solidFill>
              </a:defRPr>
            </a:lvl1pPr>
            <a:lvl2pPr marL="0" indent="0" algn="l">
              <a:buNone/>
              <a:defRPr sz="1600">
                <a:solidFill>
                  <a:schemeClr val="bg2"/>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a:p>
            <a:pPr lvl="1"/>
            <a:endParaRPr lang="en-GB" dirty="0"/>
          </a:p>
        </p:txBody>
      </p:sp>
      <p:sp>
        <p:nvSpPr>
          <p:cNvPr id="9" name="Freeform 8"/>
          <p:cNvSpPr>
            <a:spLocks/>
          </p:cNvSpPr>
          <p:nvPr userDrawn="1"/>
        </p:nvSpPr>
        <p:spPr bwMode="gray">
          <a:xfrm>
            <a:off x="3031822" y="2405319"/>
            <a:ext cx="9160177" cy="2494990"/>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
        <p:nvSpPr>
          <p:cNvPr id="7" name="Freeform 6"/>
          <p:cNvSpPr/>
          <p:nvPr userDrawn="1"/>
        </p:nvSpPr>
        <p:spPr>
          <a:xfrm>
            <a:off x="-12192" y="3000376"/>
            <a:ext cx="3048000" cy="2729861"/>
          </a:xfrm>
          <a:custGeom>
            <a:avLst/>
            <a:gdLst>
              <a:gd name="connsiteX0" fmla="*/ 0 w 2286000"/>
              <a:gd name="connsiteY0" fmla="*/ 1318973 h 1318973"/>
              <a:gd name="connsiteX1" fmla="*/ 0 w 2286000"/>
              <a:gd name="connsiteY1" fmla="*/ 0 h 1318973"/>
              <a:gd name="connsiteX2" fmla="*/ 2286000 w 2286000"/>
              <a:gd name="connsiteY2" fmla="*/ 486803 h 1318973"/>
              <a:gd name="connsiteX3" fmla="*/ 0 w 2286000"/>
              <a:gd name="connsiteY3" fmla="*/ 1318973 h 1318973"/>
              <a:gd name="connsiteX0" fmla="*/ 0 w 2286000"/>
              <a:gd name="connsiteY0" fmla="*/ 2729861 h 2729861"/>
              <a:gd name="connsiteX1" fmla="*/ 9144 w 2286000"/>
              <a:gd name="connsiteY1" fmla="*/ 0 h 2729861"/>
              <a:gd name="connsiteX2" fmla="*/ 2286000 w 2286000"/>
              <a:gd name="connsiteY2" fmla="*/ 1897691 h 2729861"/>
              <a:gd name="connsiteX3" fmla="*/ 0 w 2286000"/>
              <a:gd name="connsiteY3" fmla="*/ 2729861 h 2729861"/>
            </a:gdLst>
            <a:ahLst/>
            <a:cxnLst>
              <a:cxn ang="0">
                <a:pos x="connsiteX0" y="connsiteY0"/>
              </a:cxn>
              <a:cxn ang="0">
                <a:pos x="connsiteX1" y="connsiteY1"/>
              </a:cxn>
              <a:cxn ang="0">
                <a:pos x="connsiteX2" y="connsiteY2"/>
              </a:cxn>
              <a:cxn ang="0">
                <a:pos x="connsiteX3" y="connsiteY3"/>
              </a:cxn>
            </a:cxnLst>
            <a:rect l="l" t="t" r="r" b="b"/>
            <a:pathLst>
              <a:path w="2286000" h="2729861">
                <a:moveTo>
                  <a:pt x="0" y="2729861"/>
                </a:moveTo>
                <a:lnTo>
                  <a:pt x="9144" y="0"/>
                </a:lnTo>
                <a:lnTo>
                  <a:pt x="2286000" y="1897691"/>
                </a:lnTo>
                <a:lnTo>
                  <a:pt x="0" y="2729861"/>
                </a:lnTo>
                <a:close/>
              </a:path>
            </a:pathLst>
          </a:custGeom>
          <a:blipFill>
            <a:blip r:embed="rId2" cstate="print"/>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000000"/>
              </a:solidFill>
            </a:endParaRPr>
          </a:p>
        </p:txBody>
      </p:sp>
      <p:sp>
        <p:nvSpPr>
          <p:cNvPr id="8" name="TextBox 7"/>
          <p:cNvSpPr txBox="1"/>
          <p:nvPr userDrawn="1"/>
        </p:nvSpPr>
        <p:spPr>
          <a:xfrm>
            <a:off x="87091" y="4047893"/>
            <a:ext cx="2381045" cy="664797"/>
          </a:xfrm>
          <a:prstGeom prst="rect">
            <a:avLst/>
          </a:prstGeom>
          <a:noFill/>
        </p:spPr>
        <p:txBody>
          <a:bodyPr wrap="square" lIns="0" tIns="36576" rIns="0" bIns="0" rtlCol="0">
            <a:spAutoFit/>
          </a:bodyPr>
          <a:lstStyle/>
          <a:p>
            <a:pPr>
              <a:lnSpc>
                <a:spcPct val="85000"/>
              </a:lnSpc>
              <a:spcAft>
                <a:spcPts val="600"/>
              </a:spcAft>
              <a:buClr>
                <a:srgbClr val="FFD200"/>
              </a:buClr>
              <a:buSzPct val="70000"/>
            </a:pPr>
            <a:r>
              <a:rPr lang="en-US" sz="1600" b="1" dirty="0">
                <a:solidFill>
                  <a:srgbClr val="FFD200"/>
                </a:solidFill>
              </a:rPr>
              <a:t>Placeholder image — to replace this image, select View&gt;Notes Page</a:t>
            </a:r>
          </a:p>
        </p:txBody>
      </p:sp>
    </p:spTree>
    <p:extLst>
      <p:ext uri="{BB962C8B-B14F-4D97-AF65-F5344CB8AC3E}">
        <p14:creationId xmlns:p14="http://schemas.microsoft.com/office/powerpoint/2010/main" val="164740702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4" name="Rectangle 3"/>
          <p:cNvSpPr/>
          <p:nvPr userDrawn="1"/>
        </p:nvSpPr>
        <p:spPr>
          <a:xfrm>
            <a:off x="11064552" y="6415200"/>
            <a:ext cx="576064" cy="326168"/>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2" name="Title 1"/>
          <p:cNvSpPr>
            <a:spLocks noGrp="1"/>
          </p:cNvSpPr>
          <p:nvPr>
            <p:ph type="title" hasCustomPrompt="1"/>
          </p:nvPr>
        </p:nvSpPr>
        <p:spPr/>
        <p:txBody>
          <a:bodyPr/>
          <a:lstStyle>
            <a:lvl1pPr>
              <a:defRPr>
                <a:latin typeface="Armata"/>
              </a:defRPr>
            </a:lvl1pPr>
          </a:lstStyle>
          <a:p>
            <a:br>
              <a:rPr lang="en-US" dirty="0"/>
            </a:br>
            <a:r>
              <a:rPr lang="en-US" dirty="0"/>
              <a:t>Click to edit Master title style</a:t>
            </a:r>
            <a:endParaRPr lang="en-GB" dirty="0"/>
          </a:p>
        </p:txBody>
      </p:sp>
      <p:sp>
        <p:nvSpPr>
          <p:cNvPr id="3" name="Content Placeholder 2"/>
          <p:cNvSpPr>
            <a:spLocks noGrp="1"/>
          </p:cNvSpPr>
          <p:nvPr>
            <p:ph idx="1"/>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48528" y="320640"/>
            <a:ext cx="636662" cy="615440"/>
          </a:xfrm>
          <a:prstGeom prst="rect">
            <a:avLst/>
          </a:prstGeom>
        </p:spPr>
      </p:pic>
      <p:sp>
        <p:nvSpPr>
          <p:cNvPr id="9" name="Footer Placeholder 4"/>
          <p:cNvSpPr txBox="1">
            <a:spLocks/>
          </p:cNvSpPr>
          <p:nvPr userDrawn="1"/>
        </p:nvSpPr>
        <p:spPr>
          <a:xfrm>
            <a:off x="2639616" y="6439928"/>
            <a:ext cx="5760640" cy="229432"/>
          </a:xfrm>
          <a:prstGeom prst="rect">
            <a:avLst/>
          </a:prstGeom>
        </p:spPr>
        <p:txBody>
          <a:bodyPr vert="horz" lIns="0" tIns="0" rIns="0" bIns="0" rtlCol="0" anchor="t" anchorCtr="0">
            <a:noAutofit/>
          </a:bodyPr>
          <a:lstStyle>
            <a:defPPr>
              <a:defRPr lang="el-GR"/>
            </a:defPPr>
            <a:lvl1pPr marL="0" algn="l" defTabSz="914400" rtl="0" eaLnBrk="1" latinLnBrk="0" hangingPunct="1">
              <a:defRPr sz="11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b="1" dirty="0" err="1">
                <a:solidFill>
                  <a:srgbClr val="808080"/>
                </a:solidFill>
              </a:rPr>
              <a:t>Prof.Smitha</a:t>
            </a:r>
            <a:r>
              <a:rPr lang="en-GB" b="1" dirty="0">
                <a:solidFill>
                  <a:srgbClr val="808080"/>
                </a:solidFill>
              </a:rPr>
              <a:t> Jacob</a:t>
            </a:r>
            <a:r>
              <a:rPr lang="en-GB" dirty="0">
                <a:solidFill>
                  <a:srgbClr val="808080"/>
                </a:solidFill>
              </a:rPr>
              <a:t>, Department of Computer Science and Engineering, SJCET </a:t>
            </a:r>
            <a:r>
              <a:rPr lang="en-GB" dirty="0" err="1">
                <a:solidFill>
                  <a:srgbClr val="808080"/>
                </a:solidFill>
              </a:rPr>
              <a:t>Palai</a:t>
            </a:r>
            <a:endParaRPr lang="en-GB" dirty="0">
              <a:solidFill>
                <a:srgbClr val="808080"/>
              </a:solidFill>
            </a:endParaRPr>
          </a:p>
        </p:txBody>
      </p:sp>
    </p:spTree>
    <p:extLst>
      <p:ext uri="{BB962C8B-B14F-4D97-AF65-F5344CB8AC3E}">
        <p14:creationId xmlns:p14="http://schemas.microsoft.com/office/powerpoint/2010/main" val="328020077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Footer Placeholder 4"/>
          <p:cNvSpPr>
            <a:spLocks noGrp="1"/>
          </p:cNvSpPr>
          <p:nvPr>
            <p:ph type="ftr" sz="quarter" idx="11"/>
          </p:nvPr>
        </p:nvSpPr>
        <p:spPr/>
        <p:txBody>
          <a:bodyPr/>
          <a:lstStyle/>
          <a:p>
            <a:r>
              <a:rPr lang="en-GB">
                <a:solidFill>
                  <a:srgbClr val="808080"/>
                </a:solidFill>
              </a:rPr>
              <a:t>Presentation title</a:t>
            </a:r>
          </a:p>
        </p:txBody>
      </p:sp>
      <p:sp>
        <p:nvSpPr>
          <p:cNvPr id="7"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240375283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609600" y="1600201"/>
            <a:ext cx="53848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7600" y="1600201"/>
            <a:ext cx="53848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11"/>
          </p:nvPr>
        </p:nvSpPr>
        <p:spPr/>
        <p:txBody>
          <a:bodyPr/>
          <a:lstStyle/>
          <a:p>
            <a:r>
              <a:rPr lang="en-GB">
                <a:solidFill>
                  <a:srgbClr val="808080"/>
                </a:solidFill>
              </a:rPr>
              <a:t>Presentation title</a:t>
            </a:r>
          </a:p>
        </p:txBody>
      </p:sp>
      <p:sp>
        <p:nvSpPr>
          <p:cNvPr id="8"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
        <p:nvSpPr>
          <p:cNvPr id="12"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278108285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609600" y="2196001"/>
            <a:ext cx="5390400" cy="3994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201600" y="2178000"/>
            <a:ext cx="5390400" cy="3994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11"/>
          </p:nvPr>
        </p:nvSpPr>
        <p:spPr/>
        <p:txBody>
          <a:bodyPr/>
          <a:lstStyle/>
          <a:p>
            <a:r>
              <a:rPr lang="en-GB">
                <a:solidFill>
                  <a:srgbClr val="808080"/>
                </a:solidFill>
              </a:rPr>
              <a:t>Presentation title</a:t>
            </a:r>
          </a:p>
        </p:txBody>
      </p:sp>
      <p:sp>
        <p:nvSpPr>
          <p:cNvPr id="8"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
        <p:nvSpPr>
          <p:cNvPr id="10" name="Text Placeholder 9"/>
          <p:cNvSpPr>
            <a:spLocks noGrp="1"/>
          </p:cNvSpPr>
          <p:nvPr>
            <p:ph type="body" sz="quarter" idx="12"/>
          </p:nvPr>
        </p:nvSpPr>
        <p:spPr>
          <a:xfrm>
            <a:off x="609600" y="1490400"/>
            <a:ext cx="5390400" cy="640800"/>
          </a:xfrm>
        </p:spPr>
        <p:txBody>
          <a:bodyPr anchor="b" anchorCtr="0"/>
          <a:lstStyle>
            <a:lvl1pPr>
              <a:buNone/>
              <a:defRPr b="1"/>
            </a:lvl1pPr>
          </a:lstStyle>
          <a:p>
            <a:pPr lvl="0"/>
            <a:endParaRPr lang="en-GB" dirty="0"/>
          </a:p>
        </p:txBody>
      </p:sp>
      <p:sp>
        <p:nvSpPr>
          <p:cNvPr id="11" name="Text Placeholder 9"/>
          <p:cNvSpPr>
            <a:spLocks noGrp="1"/>
          </p:cNvSpPr>
          <p:nvPr>
            <p:ph type="body" sz="quarter" idx="13"/>
          </p:nvPr>
        </p:nvSpPr>
        <p:spPr>
          <a:xfrm>
            <a:off x="6201600" y="1490400"/>
            <a:ext cx="5390400" cy="640800"/>
          </a:xfrm>
        </p:spPr>
        <p:txBody>
          <a:bodyPr anchor="b" anchorCtr="0"/>
          <a:lstStyle>
            <a:lvl1pPr>
              <a:buNone/>
              <a:defRPr b="1"/>
            </a:lvl1pPr>
          </a:lstStyle>
          <a:p>
            <a:pPr lvl="0"/>
            <a:endParaRPr lang="en-GB" dirty="0"/>
          </a:p>
        </p:txBody>
      </p:sp>
      <p:sp>
        <p:nvSpPr>
          <p:cNvPr id="9"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27061340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sp>
        <p:nvSpPr>
          <p:cNvPr id="3" name="Text Placeholder 2"/>
          <p:cNvSpPr>
            <a:spLocks noGrp="1"/>
          </p:cNvSpPr>
          <p:nvPr>
            <p:ph type="body" sz="quarter" idx="11"/>
          </p:nvPr>
        </p:nvSpPr>
        <p:spPr>
          <a:xfrm>
            <a:off x="607485" y="1025526"/>
            <a:ext cx="10972800" cy="1643063"/>
          </a:xfrm>
        </p:spPr>
        <p:txBody>
          <a:bodyPr/>
          <a:lstStyle>
            <a:lvl1pPr marL="0" indent="0" algn="l">
              <a:lnSpc>
                <a:spcPct val="85000"/>
              </a:lnSpc>
              <a:spcBef>
                <a:spcPts val="0"/>
              </a:spcBef>
              <a:buNone/>
              <a:defRPr sz="5000" b="1">
                <a:solidFill>
                  <a:schemeClr val="bg2"/>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38700249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1"/>
          </p:nvPr>
        </p:nvSpPr>
        <p:spPr/>
        <p:txBody>
          <a:bodyPr/>
          <a:lstStyle/>
          <a:p>
            <a:r>
              <a:rPr lang="en-GB">
                <a:solidFill>
                  <a:srgbClr val="808080"/>
                </a:solidFill>
              </a:rPr>
              <a:t>Presentation title</a:t>
            </a:r>
          </a:p>
        </p:txBody>
      </p:sp>
      <p:sp>
        <p:nvSpPr>
          <p:cNvPr id="7"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237592751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dirty="0"/>
              <a:t>Click to edit Master title style</a:t>
            </a:r>
          </a:p>
        </p:txBody>
      </p:sp>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sp>
        <p:nvSpPr>
          <p:cNvPr id="6" name="Freeform 5"/>
          <p:cNvSpPr>
            <a:spLocks/>
          </p:cNvSpPr>
          <p:nvPr userDrawn="1"/>
        </p:nvSpPr>
        <p:spPr bwMode="gray">
          <a:xfrm>
            <a:off x="609600" y="1029601"/>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Tree>
    <p:extLst>
      <p:ext uri="{BB962C8B-B14F-4D97-AF65-F5344CB8AC3E}">
        <p14:creationId xmlns:p14="http://schemas.microsoft.com/office/powerpoint/2010/main" val="2748672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dirty="0"/>
              <a:t>Click to edit Master title style</a:t>
            </a:r>
          </a:p>
        </p:txBody>
      </p:sp>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sp>
        <p:nvSpPr>
          <p:cNvPr id="6" name="Freeform 5"/>
          <p:cNvSpPr>
            <a:spLocks/>
          </p:cNvSpPr>
          <p:nvPr userDrawn="1"/>
        </p:nvSpPr>
        <p:spPr bwMode="gray">
          <a:xfrm>
            <a:off x="609600" y="1040400"/>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Tree>
    <p:extLst>
      <p:ext uri="{BB962C8B-B14F-4D97-AF65-F5344CB8AC3E}">
        <p14:creationId xmlns:p14="http://schemas.microsoft.com/office/powerpoint/2010/main" val="369251844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a:t>Click to edit Master title style</a:t>
            </a:r>
            <a:endParaRPr lang="en-US" dirty="0"/>
          </a:p>
        </p:txBody>
      </p:sp>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pic>
        <p:nvPicPr>
          <p:cNvPr id="7" name="Picture 2"/>
          <p:cNvPicPr>
            <a:picLocks noChangeAspect="1" noChangeArrowheads="1"/>
          </p:cNvPicPr>
          <p:nvPr userDrawn="1"/>
        </p:nvPicPr>
        <p:blipFill>
          <a:blip r:embed="rId2" cstate="print"/>
          <a:srcRect/>
          <a:stretch>
            <a:fillRect/>
          </a:stretch>
        </p:blipFill>
        <p:spPr bwMode="auto">
          <a:xfrm>
            <a:off x="609601" y="1044000"/>
            <a:ext cx="10967399" cy="5184000"/>
          </a:xfrm>
          <a:prstGeom prst="rect">
            <a:avLst/>
          </a:prstGeom>
          <a:noFill/>
          <a:ln w="9525">
            <a:noFill/>
            <a:miter lim="800000"/>
            <a:headEnd/>
            <a:tailEnd/>
          </a:ln>
          <a:effectLst/>
        </p:spPr>
      </p:pic>
    </p:spTree>
    <p:extLst>
      <p:ext uri="{BB962C8B-B14F-4D97-AF65-F5344CB8AC3E}">
        <p14:creationId xmlns:p14="http://schemas.microsoft.com/office/powerpoint/2010/main" val="107711881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dirty="0"/>
              <a:t>Click to edit Master title style</a:t>
            </a:r>
          </a:p>
        </p:txBody>
      </p:sp>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sp>
        <p:nvSpPr>
          <p:cNvPr id="5" name="Freeform 5"/>
          <p:cNvSpPr>
            <a:spLocks/>
          </p:cNvSpPr>
          <p:nvPr userDrawn="1"/>
        </p:nvSpPr>
        <p:spPr bwMode="gray">
          <a:xfrm>
            <a:off x="609600" y="1040400"/>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blipFill dpi="0" rotWithShape="1">
            <a:blip r:embed="rId2" cstate="print"/>
            <a:srcRect/>
            <a:stretch>
              <a:fillRect/>
            </a:stretch>
          </a:blip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Tree>
    <p:extLst>
      <p:ext uri="{BB962C8B-B14F-4D97-AF65-F5344CB8AC3E}">
        <p14:creationId xmlns:p14="http://schemas.microsoft.com/office/powerpoint/2010/main" val="215887933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sp>
        <p:nvSpPr>
          <p:cNvPr id="7" name="Line 11"/>
          <p:cNvSpPr>
            <a:spLocks noChangeShapeType="1"/>
          </p:cNvSpPr>
          <p:nvPr userDrawn="1"/>
        </p:nvSpPr>
        <p:spPr bwMode="auto">
          <a:xfrm>
            <a:off x="607484" y="6243638"/>
            <a:ext cx="10972800" cy="0"/>
          </a:xfrm>
          <a:prstGeom prst="line">
            <a:avLst/>
          </a:prstGeom>
          <a:noFill/>
          <a:ln w="3175">
            <a:solidFill>
              <a:schemeClr val="bg1"/>
            </a:solidFill>
            <a:round/>
            <a:headEnd/>
            <a:tailEnd/>
          </a:ln>
          <a:effectLst/>
        </p:spPr>
        <p:txBody>
          <a:bodyPr wrap="none" anchor="ctr"/>
          <a:lstStyle/>
          <a:p>
            <a:endParaRPr lang="en-US" sz="1800" dirty="0">
              <a:solidFill>
                <a:srgbClr val="808080"/>
              </a:solidFill>
            </a:endParaRPr>
          </a:p>
        </p:txBody>
      </p:sp>
    </p:spTree>
    <p:extLst>
      <p:ext uri="{BB962C8B-B14F-4D97-AF65-F5344CB8AC3E}">
        <p14:creationId xmlns:p14="http://schemas.microsoft.com/office/powerpoint/2010/main" val="402785943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nal legal text">
    <p:spTree>
      <p:nvGrpSpPr>
        <p:cNvPr id="1" name=""/>
        <p:cNvGrpSpPr/>
        <p:nvPr/>
      </p:nvGrpSpPr>
      <p:grpSpPr>
        <a:xfrm>
          <a:off x="0" y="0"/>
          <a:ext cx="0" cy="0"/>
          <a:chOff x="0" y="0"/>
          <a:chExt cx="0" cy="0"/>
        </a:xfrm>
      </p:grpSpPr>
      <p:sp>
        <p:nvSpPr>
          <p:cNvPr id="7" name="Line 11"/>
          <p:cNvSpPr>
            <a:spLocks noChangeShapeType="1"/>
          </p:cNvSpPr>
          <p:nvPr userDrawn="1"/>
        </p:nvSpPr>
        <p:spPr bwMode="auto">
          <a:xfrm>
            <a:off x="607484" y="6243638"/>
            <a:ext cx="10972800" cy="0"/>
          </a:xfrm>
          <a:prstGeom prst="line">
            <a:avLst/>
          </a:prstGeom>
          <a:noFill/>
          <a:ln w="3175">
            <a:solidFill>
              <a:schemeClr val="bg1"/>
            </a:solidFill>
            <a:round/>
            <a:headEnd/>
            <a:tailEnd/>
          </a:ln>
          <a:effectLst/>
        </p:spPr>
        <p:txBody>
          <a:bodyPr wrap="none" anchor="ctr"/>
          <a:lstStyle/>
          <a:p>
            <a:endParaRPr lang="en-US" sz="1800" dirty="0">
              <a:solidFill>
                <a:srgbClr val="808080"/>
              </a:solidFill>
            </a:endParaRPr>
          </a:p>
        </p:txBody>
      </p:sp>
      <p:sp>
        <p:nvSpPr>
          <p:cNvPr id="8" name="Content Placeholder 2"/>
          <p:cNvSpPr>
            <a:spLocks noGrp="1"/>
          </p:cNvSpPr>
          <p:nvPr>
            <p:ph idx="1"/>
          </p:nvPr>
        </p:nvSpPr>
        <p:spPr>
          <a:xfrm>
            <a:off x="607483" y="719139"/>
            <a:ext cx="4675200"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Arial" pitchFamily="34"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Arial" pitchFamily="34" charset="0"/>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Arial" pitchFamily="34"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Arial" pitchFamily="34" charset="0"/>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Arial" pitchFamily="34"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40231028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313430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Line divider 3">
    <p:spTree>
      <p:nvGrpSpPr>
        <p:cNvPr id="1" name=""/>
        <p:cNvGrpSpPr/>
        <p:nvPr/>
      </p:nvGrpSpPr>
      <p:grpSpPr>
        <a:xfrm>
          <a:off x="0" y="0"/>
          <a:ext cx="0" cy="0"/>
          <a:chOff x="0" y="0"/>
          <a:chExt cx="0" cy="0"/>
        </a:xfrm>
      </p:grpSpPr>
      <p:sp>
        <p:nvSpPr>
          <p:cNvPr id="5" name="Rectangle 4"/>
          <p:cNvSpPr/>
          <p:nvPr userDrawn="1"/>
        </p:nvSpPr>
        <p:spPr>
          <a:xfrm>
            <a:off x="508000" y="6019800"/>
            <a:ext cx="11277600" cy="304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46464"/>
              </a:solidFill>
            </a:endParaRPr>
          </a:p>
        </p:txBody>
      </p:sp>
      <p:sp>
        <p:nvSpPr>
          <p:cNvPr id="4" name="Rectangle 3"/>
          <p:cNvSpPr/>
          <p:nvPr userDrawn="1"/>
        </p:nvSpPr>
        <p:spPr>
          <a:xfrm>
            <a:off x="508000" y="914400"/>
            <a:ext cx="11277600" cy="304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46464"/>
              </a:solidFill>
            </a:endParaRPr>
          </a:p>
        </p:txBody>
      </p:sp>
      <p:sp>
        <p:nvSpPr>
          <p:cNvPr id="2" name="Title 1"/>
          <p:cNvSpPr>
            <a:spLocks noGrp="1"/>
          </p:cNvSpPr>
          <p:nvPr>
            <p:ph type="title"/>
          </p:nvPr>
        </p:nvSpPr>
        <p:spPr/>
        <p:txBody>
          <a:bodyPr/>
          <a:lstStyle>
            <a:lvl1pPr>
              <a:defRPr>
                <a:solidFill>
                  <a:schemeClr val="bg1"/>
                </a:solidFill>
              </a:defRPr>
            </a:lvl1pPr>
          </a:lstStyle>
          <a:p>
            <a:r>
              <a:rPr lang="en-US" noProof="0"/>
              <a:t>Click to edit Master title style</a:t>
            </a:r>
          </a:p>
        </p:txBody>
      </p:sp>
      <p:pic>
        <p:nvPicPr>
          <p:cNvPr id="7" name="Picture 13" descr="PPTbackground_3_HANDOUT"/>
          <p:cNvPicPr>
            <a:picLocks noChangeAspect="1" noChangeArrowheads="1"/>
          </p:cNvPicPr>
          <p:nvPr userDrawn="1"/>
        </p:nvPicPr>
        <p:blipFill>
          <a:blip r:embed="rId2" cstate="print"/>
          <a:srcRect/>
          <a:stretch>
            <a:fillRect/>
          </a:stretch>
        </p:blipFill>
        <p:spPr bwMode="auto">
          <a:xfrm>
            <a:off x="637117" y="1023938"/>
            <a:ext cx="10945283" cy="5222875"/>
          </a:xfrm>
          <a:prstGeom prst="rect">
            <a:avLst/>
          </a:prstGeom>
          <a:noFill/>
        </p:spPr>
      </p:pic>
    </p:spTree>
    <p:extLst>
      <p:ext uri="{BB962C8B-B14F-4D97-AF65-F5344CB8AC3E}">
        <p14:creationId xmlns:p14="http://schemas.microsoft.com/office/powerpoint/2010/main" val="20229985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l-GR"/>
          </a:p>
        </p:txBody>
      </p:sp>
      <p:sp>
        <p:nvSpPr>
          <p:cNvPr id="3" name="Footer Placeholder 2"/>
          <p:cNvSpPr>
            <a:spLocks noGrp="1"/>
          </p:cNvSpPr>
          <p:nvPr>
            <p:ph type="ftr" sz="quarter" idx="10"/>
          </p:nvPr>
        </p:nvSpPr>
        <p:spPr/>
        <p:txBody>
          <a:bodyPr/>
          <a:lstStyle/>
          <a:p>
            <a:r>
              <a:rPr lang="en-GB">
                <a:solidFill>
                  <a:srgbClr val="808080"/>
                </a:solidFill>
              </a:rPr>
              <a:t>HELPE Information Security</a:t>
            </a:r>
            <a:endParaRPr lang="en-GB" dirty="0">
              <a:solidFill>
                <a:srgbClr val="808080"/>
              </a:solidFill>
            </a:endParaRPr>
          </a:p>
        </p:txBody>
      </p:sp>
      <p:sp>
        <p:nvSpPr>
          <p:cNvPr id="5" name="Freeform 4"/>
          <p:cNvSpPr/>
          <p:nvPr userDrawn="1"/>
        </p:nvSpPr>
        <p:spPr bwMode="gray">
          <a:xfrm flipH="1">
            <a:off x="2" y="2614613"/>
            <a:ext cx="11280479" cy="1498600"/>
          </a:xfrm>
          <a:custGeom>
            <a:avLst/>
            <a:gdLst>
              <a:gd name="connsiteX0" fmla="*/ 85725 w 7705725"/>
              <a:gd name="connsiteY0" fmla="*/ 0 h 1704975"/>
              <a:gd name="connsiteX1" fmla="*/ 7705725 w 7705725"/>
              <a:gd name="connsiteY1" fmla="*/ 0 h 1704975"/>
              <a:gd name="connsiteX2" fmla="*/ 7705725 w 7705725"/>
              <a:gd name="connsiteY2" fmla="*/ 1704975 h 1704975"/>
              <a:gd name="connsiteX3" fmla="*/ 0 w 7705725"/>
              <a:gd name="connsiteY3" fmla="*/ 1704975 h 1704975"/>
              <a:gd name="connsiteX4" fmla="*/ 85725 w 7705725"/>
              <a:gd name="connsiteY4" fmla="*/ 0 h 1704975"/>
              <a:gd name="connsiteX0" fmla="*/ 0 w 7620000"/>
              <a:gd name="connsiteY0" fmla="*/ 0 h 1705429"/>
              <a:gd name="connsiteX1" fmla="*/ 7620000 w 7620000"/>
              <a:gd name="connsiteY1" fmla="*/ 0 h 1705429"/>
              <a:gd name="connsiteX2" fmla="*/ 7620000 w 7620000"/>
              <a:gd name="connsiteY2" fmla="*/ 1704975 h 1705429"/>
              <a:gd name="connsiteX3" fmla="*/ 329085 w 7620000"/>
              <a:gd name="connsiteY3" fmla="*/ 1705429 h 1705429"/>
              <a:gd name="connsiteX4" fmla="*/ 0 w 7620000"/>
              <a:gd name="connsiteY4" fmla="*/ 0 h 1705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1705429">
                <a:moveTo>
                  <a:pt x="0" y="0"/>
                </a:moveTo>
                <a:lnTo>
                  <a:pt x="7620000" y="0"/>
                </a:lnTo>
                <a:lnTo>
                  <a:pt x="7620000" y="1704975"/>
                </a:lnTo>
                <a:lnTo>
                  <a:pt x="329085" y="1705429"/>
                </a:lnTo>
                <a:lnTo>
                  <a:pt x="0" y="0"/>
                </a:lnTo>
                <a:close/>
              </a:path>
            </a:pathLst>
          </a:custGeom>
          <a:solidFill>
            <a:srgbClr val="646464"/>
          </a:solidFill>
          <a:ln w="9525">
            <a:noFill/>
            <a:round/>
            <a:headEnd/>
            <a:tailEnd/>
          </a:ln>
        </p:spPr>
        <p:txBody>
          <a:bodyPr lIns="83962" tIns="41981" rIns="83962" bIns="41981"/>
          <a:lstStyle/>
          <a:p>
            <a:pPr eaLnBrk="0" fontAlgn="base" hangingPunct="0">
              <a:spcBef>
                <a:spcPct val="0"/>
              </a:spcBef>
              <a:spcAft>
                <a:spcPct val="0"/>
              </a:spcAft>
              <a:defRPr/>
            </a:pPr>
            <a:endParaRPr lang="en-GB" sz="700" dirty="0">
              <a:solidFill>
                <a:srgbClr val="000000"/>
              </a:solidFill>
            </a:endParaRPr>
          </a:p>
        </p:txBody>
      </p:sp>
      <p:sp>
        <p:nvSpPr>
          <p:cNvPr id="6" name="Text Placeholder 9"/>
          <p:cNvSpPr>
            <a:spLocks noGrp="1"/>
          </p:cNvSpPr>
          <p:nvPr>
            <p:ph type="body" sz="quarter" idx="11"/>
          </p:nvPr>
        </p:nvSpPr>
        <p:spPr bwMode="gray">
          <a:xfrm>
            <a:off x="729620" y="3080634"/>
            <a:ext cx="8097944" cy="708406"/>
          </a:xfrm>
          <a:prstGeom prst="rect">
            <a:avLst/>
          </a:prstGeom>
        </p:spPr>
        <p:txBody>
          <a:bodyPr lIns="83969" tIns="41985" rIns="83969" bIns="41985"/>
          <a:lstStyle>
            <a:lvl1pPr>
              <a:lnSpc>
                <a:spcPct val="90000"/>
              </a:lnSpc>
              <a:spcAft>
                <a:spcPts val="0"/>
              </a:spcAft>
              <a:buNone/>
              <a:defRPr lang="en-GB" sz="3100" b="1" kern="1200" dirty="0" smtClean="0">
                <a:solidFill>
                  <a:srgbClr val="FFD200"/>
                </a:solidFill>
                <a:latin typeface="+mj-lt"/>
                <a:ea typeface="+mn-ea"/>
                <a:cs typeface="Arial" charset="0"/>
              </a:defRPr>
            </a:lvl1pPr>
          </a:lstStyle>
          <a:p>
            <a:pPr lvl="0"/>
            <a:r>
              <a:rPr lang="en-US" dirty="0"/>
              <a:t>Click to edit Master text styles</a:t>
            </a:r>
          </a:p>
        </p:txBody>
      </p:sp>
      <p:sp>
        <p:nvSpPr>
          <p:cNvPr id="7" name="Text Placeholder 7"/>
          <p:cNvSpPr>
            <a:spLocks noGrp="1"/>
          </p:cNvSpPr>
          <p:nvPr>
            <p:ph type="body" sz="quarter" idx="12"/>
          </p:nvPr>
        </p:nvSpPr>
        <p:spPr bwMode="gray">
          <a:xfrm>
            <a:off x="733346" y="2800662"/>
            <a:ext cx="8094156" cy="254067"/>
          </a:xfrm>
          <a:prstGeom prst="rect">
            <a:avLst/>
          </a:prstGeom>
        </p:spPr>
        <p:txBody>
          <a:bodyPr wrap="none" lIns="83969" tIns="41985" rIns="83969" bIns="41985" anchor="ctr"/>
          <a:lstStyle>
            <a:lvl1pPr>
              <a:buNone/>
              <a:defRPr lang="en-US" sz="1500" b="1" kern="1200" dirty="0" smtClean="0">
                <a:solidFill>
                  <a:schemeClr val="tx2"/>
                </a:solidFill>
                <a:latin typeface="+mj-lt"/>
                <a:ea typeface="+mn-ea"/>
                <a:cs typeface="Arial" charset="0"/>
              </a:defRPr>
            </a:lvl1pPr>
          </a:lstStyle>
          <a:p>
            <a:pPr lvl="0"/>
            <a:r>
              <a:rPr lang="en-US" dirty="0"/>
              <a:t>Click to edit Master text styles</a:t>
            </a:r>
          </a:p>
        </p:txBody>
      </p:sp>
      <p:sp>
        <p:nvSpPr>
          <p:cNvPr id="4" name="Rectangle 3"/>
          <p:cNvSpPr/>
          <p:nvPr userDrawn="1"/>
        </p:nvSpPr>
        <p:spPr>
          <a:xfrm>
            <a:off x="10848528" y="6415200"/>
            <a:ext cx="936104" cy="326168"/>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Tree>
    <p:extLst>
      <p:ext uri="{BB962C8B-B14F-4D97-AF65-F5344CB8AC3E}">
        <p14:creationId xmlns:p14="http://schemas.microsoft.com/office/powerpoint/2010/main" val="39616835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Cover">
    <p:spTree>
      <p:nvGrpSpPr>
        <p:cNvPr id="1" name=""/>
        <p:cNvGrpSpPr/>
        <p:nvPr/>
      </p:nvGrpSpPr>
      <p:grpSpPr>
        <a:xfrm>
          <a:off x="0" y="0"/>
          <a:ext cx="0" cy="0"/>
          <a:chOff x="0" y="0"/>
          <a:chExt cx="0" cy="0"/>
        </a:xfrm>
      </p:grpSpPr>
      <p:sp>
        <p:nvSpPr>
          <p:cNvPr id="2" name="Title 1"/>
          <p:cNvSpPr>
            <a:spLocks noGrp="1"/>
          </p:cNvSpPr>
          <p:nvPr>
            <p:ph type="ctrTitle"/>
          </p:nvPr>
        </p:nvSpPr>
        <p:spPr>
          <a:xfrm>
            <a:off x="3110400" y="777600"/>
            <a:ext cx="7320000" cy="860400"/>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3110400" y="1753200"/>
            <a:ext cx="7320000" cy="968400"/>
          </a:xfrm>
        </p:spPr>
        <p:txBody>
          <a:bodyPr/>
          <a:lstStyle>
            <a:lvl1pPr marL="0" indent="0" algn="l">
              <a:buNone/>
              <a:defRPr sz="2000">
                <a:solidFill>
                  <a:schemeClr val="bg2"/>
                </a:solidFill>
              </a:defRPr>
            </a:lvl1pPr>
            <a:lvl2pPr marL="0" indent="0" algn="l">
              <a:buNone/>
              <a:defRPr sz="1600">
                <a:solidFill>
                  <a:schemeClr val="bg2"/>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a:p>
            <a:pPr lvl="1"/>
            <a:endParaRPr lang="en-GB" dirty="0"/>
          </a:p>
        </p:txBody>
      </p:sp>
    </p:spTree>
    <p:extLst>
      <p:ext uri="{BB962C8B-B14F-4D97-AF65-F5344CB8AC3E}">
        <p14:creationId xmlns:p14="http://schemas.microsoft.com/office/powerpoint/2010/main" val="382277219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dirty="0"/>
          </a:p>
        </p:txBody>
      </p:sp>
      <p:sp>
        <p:nvSpPr>
          <p:cNvPr id="5" name="Footer Placeholder 4"/>
          <p:cNvSpPr>
            <a:spLocks noGrp="1"/>
          </p:cNvSpPr>
          <p:nvPr>
            <p:ph type="ftr" sz="quarter" idx="11"/>
          </p:nvPr>
        </p:nvSpPr>
        <p:spPr/>
        <p:txBody>
          <a:bodyPr/>
          <a:lstStyle/>
          <a:p>
            <a:r>
              <a:rPr lang="en-GB">
                <a:solidFill>
                  <a:srgbClr val="808080"/>
                </a:solidFill>
              </a:rPr>
              <a:t>Presentation title</a:t>
            </a:r>
          </a:p>
        </p:txBody>
      </p:sp>
      <p:sp>
        <p:nvSpPr>
          <p:cNvPr id="7"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63081519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Cover_photo_or_illustration_input">
    <p:spTree>
      <p:nvGrpSpPr>
        <p:cNvPr id="1" name=""/>
        <p:cNvGrpSpPr/>
        <p:nvPr/>
      </p:nvGrpSpPr>
      <p:grpSpPr>
        <a:xfrm>
          <a:off x="0" y="0"/>
          <a:ext cx="0" cy="0"/>
          <a:chOff x="0" y="0"/>
          <a:chExt cx="0" cy="0"/>
        </a:xfrm>
      </p:grpSpPr>
      <p:sp>
        <p:nvSpPr>
          <p:cNvPr id="2" name="Title 1"/>
          <p:cNvSpPr>
            <a:spLocks noGrp="1"/>
          </p:cNvSpPr>
          <p:nvPr>
            <p:ph type="ctrTitle"/>
          </p:nvPr>
        </p:nvSpPr>
        <p:spPr>
          <a:xfrm>
            <a:off x="3110400" y="777600"/>
            <a:ext cx="7320000" cy="860400"/>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3110400" y="1753200"/>
            <a:ext cx="7320000" cy="968400"/>
          </a:xfrm>
        </p:spPr>
        <p:txBody>
          <a:bodyPr/>
          <a:lstStyle>
            <a:lvl1pPr marL="0" indent="0" algn="l">
              <a:buNone/>
              <a:defRPr sz="2000">
                <a:solidFill>
                  <a:schemeClr val="bg2"/>
                </a:solidFill>
              </a:defRPr>
            </a:lvl1pPr>
            <a:lvl2pPr marL="0" indent="0" algn="l">
              <a:buNone/>
              <a:defRPr sz="1600">
                <a:solidFill>
                  <a:schemeClr val="bg2"/>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a:p>
            <a:pPr lvl="1"/>
            <a:endParaRPr lang="en-GB" dirty="0"/>
          </a:p>
        </p:txBody>
      </p:sp>
      <p:pic>
        <p:nvPicPr>
          <p:cNvPr id="11" name="Picture 2"/>
          <p:cNvPicPr>
            <a:picLocks noChangeAspect="1" noChangeArrowheads="1"/>
          </p:cNvPicPr>
          <p:nvPr userDrawn="1"/>
        </p:nvPicPr>
        <p:blipFill>
          <a:blip r:embed="rId2" cstate="print"/>
          <a:srcRect/>
          <a:stretch>
            <a:fillRect/>
          </a:stretch>
        </p:blipFill>
        <p:spPr bwMode="auto">
          <a:xfrm>
            <a:off x="3029257" y="5745156"/>
            <a:ext cx="1311311" cy="745200"/>
          </a:xfrm>
          <a:prstGeom prst="rect">
            <a:avLst/>
          </a:prstGeom>
          <a:noFill/>
          <a:ln w="9525">
            <a:noFill/>
            <a:miter lim="800000"/>
            <a:headEnd/>
            <a:tailEnd/>
          </a:ln>
          <a:effectLst/>
        </p:spPr>
      </p:pic>
      <p:sp>
        <p:nvSpPr>
          <p:cNvPr id="9" name="Freeform 8"/>
          <p:cNvSpPr>
            <a:spLocks/>
          </p:cNvSpPr>
          <p:nvPr userDrawn="1"/>
        </p:nvSpPr>
        <p:spPr bwMode="gray">
          <a:xfrm>
            <a:off x="3031822" y="2405319"/>
            <a:ext cx="9160177" cy="2494990"/>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
        <p:nvSpPr>
          <p:cNvPr id="7" name="Freeform 6"/>
          <p:cNvSpPr/>
          <p:nvPr userDrawn="1"/>
        </p:nvSpPr>
        <p:spPr>
          <a:xfrm>
            <a:off x="-12192" y="3000376"/>
            <a:ext cx="3048000" cy="2729861"/>
          </a:xfrm>
          <a:custGeom>
            <a:avLst/>
            <a:gdLst>
              <a:gd name="connsiteX0" fmla="*/ 0 w 2286000"/>
              <a:gd name="connsiteY0" fmla="*/ 1318973 h 1318973"/>
              <a:gd name="connsiteX1" fmla="*/ 0 w 2286000"/>
              <a:gd name="connsiteY1" fmla="*/ 0 h 1318973"/>
              <a:gd name="connsiteX2" fmla="*/ 2286000 w 2286000"/>
              <a:gd name="connsiteY2" fmla="*/ 486803 h 1318973"/>
              <a:gd name="connsiteX3" fmla="*/ 0 w 2286000"/>
              <a:gd name="connsiteY3" fmla="*/ 1318973 h 1318973"/>
              <a:gd name="connsiteX0" fmla="*/ 0 w 2286000"/>
              <a:gd name="connsiteY0" fmla="*/ 2729861 h 2729861"/>
              <a:gd name="connsiteX1" fmla="*/ 9144 w 2286000"/>
              <a:gd name="connsiteY1" fmla="*/ 0 h 2729861"/>
              <a:gd name="connsiteX2" fmla="*/ 2286000 w 2286000"/>
              <a:gd name="connsiteY2" fmla="*/ 1897691 h 2729861"/>
              <a:gd name="connsiteX3" fmla="*/ 0 w 2286000"/>
              <a:gd name="connsiteY3" fmla="*/ 2729861 h 2729861"/>
            </a:gdLst>
            <a:ahLst/>
            <a:cxnLst>
              <a:cxn ang="0">
                <a:pos x="connsiteX0" y="connsiteY0"/>
              </a:cxn>
              <a:cxn ang="0">
                <a:pos x="connsiteX1" y="connsiteY1"/>
              </a:cxn>
              <a:cxn ang="0">
                <a:pos x="connsiteX2" y="connsiteY2"/>
              </a:cxn>
              <a:cxn ang="0">
                <a:pos x="connsiteX3" y="connsiteY3"/>
              </a:cxn>
            </a:cxnLst>
            <a:rect l="l" t="t" r="r" b="b"/>
            <a:pathLst>
              <a:path w="2286000" h="2729861">
                <a:moveTo>
                  <a:pt x="0" y="2729861"/>
                </a:moveTo>
                <a:lnTo>
                  <a:pt x="9144" y="0"/>
                </a:lnTo>
                <a:lnTo>
                  <a:pt x="2286000" y="1897691"/>
                </a:lnTo>
                <a:lnTo>
                  <a:pt x="0" y="2729861"/>
                </a:lnTo>
                <a:close/>
              </a:path>
            </a:pathLst>
          </a:custGeom>
          <a:blipFill>
            <a:blip r:embed="rId3" cstate="print"/>
            <a:stretch>
              <a:fillRect/>
            </a:stretch>
          </a:bli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rgbClr val="000000"/>
              </a:solidFill>
            </a:endParaRPr>
          </a:p>
        </p:txBody>
      </p:sp>
      <p:sp>
        <p:nvSpPr>
          <p:cNvPr id="8" name="TextBox 7"/>
          <p:cNvSpPr txBox="1"/>
          <p:nvPr userDrawn="1"/>
        </p:nvSpPr>
        <p:spPr>
          <a:xfrm>
            <a:off x="87091" y="4047893"/>
            <a:ext cx="2381045" cy="664797"/>
          </a:xfrm>
          <a:prstGeom prst="rect">
            <a:avLst/>
          </a:prstGeom>
          <a:noFill/>
        </p:spPr>
        <p:txBody>
          <a:bodyPr wrap="square" lIns="0" tIns="36576" rIns="0" bIns="0" rtlCol="0">
            <a:spAutoFit/>
          </a:bodyPr>
          <a:lstStyle/>
          <a:p>
            <a:pPr>
              <a:lnSpc>
                <a:spcPct val="85000"/>
              </a:lnSpc>
              <a:spcAft>
                <a:spcPts val="600"/>
              </a:spcAft>
              <a:buClr>
                <a:srgbClr val="FFD200"/>
              </a:buClr>
              <a:buSzPct val="70000"/>
            </a:pPr>
            <a:r>
              <a:rPr lang="en-US" sz="1600" b="1" dirty="0">
                <a:solidFill>
                  <a:srgbClr val="FFD200"/>
                </a:solidFill>
              </a:rPr>
              <a:t>Placeholder image — to replace this image, select View&gt;Notes Page</a:t>
            </a:r>
          </a:p>
        </p:txBody>
      </p:sp>
    </p:spTree>
    <p:extLst>
      <p:ext uri="{BB962C8B-B14F-4D97-AF65-F5344CB8AC3E}">
        <p14:creationId xmlns:p14="http://schemas.microsoft.com/office/powerpoint/2010/main" val="40215624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1"/>
          </p:nvPr>
        </p:nvSpPr>
        <p:spPr/>
        <p:txBody>
          <a:bodyPr/>
          <a:lstStyle/>
          <a:p>
            <a:r>
              <a:rPr lang="en-GB">
                <a:solidFill>
                  <a:srgbClr val="808080"/>
                </a:solidFill>
              </a:rPr>
              <a:t>Presentation title</a:t>
            </a:r>
          </a:p>
        </p:txBody>
      </p:sp>
      <p:sp>
        <p:nvSpPr>
          <p:cNvPr id="7"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348225075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Footer Placeholder 4"/>
          <p:cNvSpPr>
            <a:spLocks noGrp="1"/>
          </p:cNvSpPr>
          <p:nvPr>
            <p:ph type="ftr" sz="quarter" idx="11"/>
          </p:nvPr>
        </p:nvSpPr>
        <p:spPr/>
        <p:txBody>
          <a:bodyPr/>
          <a:lstStyle/>
          <a:p>
            <a:r>
              <a:rPr lang="en-GB">
                <a:solidFill>
                  <a:srgbClr val="808080"/>
                </a:solidFill>
              </a:rPr>
              <a:t>Presentation title</a:t>
            </a:r>
          </a:p>
        </p:txBody>
      </p:sp>
      <p:sp>
        <p:nvSpPr>
          <p:cNvPr id="7"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39672650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609600" y="1600201"/>
            <a:ext cx="53848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197600" y="1600201"/>
            <a:ext cx="53848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11"/>
          </p:nvPr>
        </p:nvSpPr>
        <p:spPr/>
        <p:txBody>
          <a:bodyPr/>
          <a:lstStyle/>
          <a:p>
            <a:r>
              <a:rPr lang="en-GB">
                <a:solidFill>
                  <a:srgbClr val="808080"/>
                </a:solidFill>
              </a:rPr>
              <a:t>Presentation title</a:t>
            </a:r>
          </a:p>
        </p:txBody>
      </p:sp>
      <p:sp>
        <p:nvSpPr>
          <p:cNvPr id="8"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
        <p:nvSpPr>
          <p:cNvPr id="12"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238881520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609600" y="2196001"/>
            <a:ext cx="5390400" cy="3994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6201600" y="2178000"/>
            <a:ext cx="5390400" cy="3994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11"/>
          </p:nvPr>
        </p:nvSpPr>
        <p:spPr/>
        <p:txBody>
          <a:bodyPr/>
          <a:lstStyle/>
          <a:p>
            <a:r>
              <a:rPr lang="en-GB">
                <a:solidFill>
                  <a:srgbClr val="808080"/>
                </a:solidFill>
              </a:rPr>
              <a:t>Presentation title</a:t>
            </a:r>
          </a:p>
        </p:txBody>
      </p:sp>
      <p:sp>
        <p:nvSpPr>
          <p:cNvPr id="8"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
        <p:nvSpPr>
          <p:cNvPr id="10" name="Text Placeholder 9"/>
          <p:cNvSpPr>
            <a:spLocks noGrp="1"/>
          </p:cNvSpPr>
          <p:nvPr>
            <p:ph type="body" sz="quarter" idx="12"/>
          </p:nvPr>
        </p:nvSpPr>
        <p:spPr>
          <a:xfrm>
            <a:off x="609600" y="1490400"/>
            <a:ext cx="5390400" cy="640800"/>
          </a:xfrm>
        </p:spPr>
        <p:txBody>
          <a:bodyPr anchor="b" anchorCtr="0"/>
          <a:lstStyle>
            <a:lvl1pPr>
              <a:buNone/>
              <a:defRPr b="1"/>
            </a:lvl1pPr>
          </a:lstStyle>
          <a:p>
            <a:pPr lvl="0"/>
            <a:endParaRPr lang="en-GB" dirty="0"/>
          </a:p>
        </p:txBody>
      </p:sp>
      <p:sp>
        <p:nvSpPr>
          <p:cNvPr id="11" name="Text Placeholder 9"/>
          <p:cNvSpPr>
            <a:spLocks noGrp="1"/>
          </p:cNvSpPr>
          <p:nvPr>
            <p:ph type="body" sz="quarter" idx="13"/>
          </p:nvPr>
        </p:nvSpPr>
        <p:spPr>
          <a:xfrm>
            <a:off x="6201600" y="1490400"/>
            <a:ext cx="5390400" cy="640800"/>
          </a:xfrm>
        </p:spPr>
        <p:txBody>
          <a:bodyPr anchor="b" anchorCtr="0"/>
          <a:lstStyle>
            <a:lvl1pPr>
              <a:buNone/>
              <a:defRPr b="1"/>
            </a:lvl1pPr>
          </a:lstStyle>
          <a:p>
            <a:pPr lvl="0"/>
            <a:endParaRPr lang="en-GB" dirty="0"/>
          </a:p>
        </p:txBody>
      </p:sp>
      <p:sp>
        <p:nvSpPr>
          <p:cNvPr id="9"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49348034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sp>
        <p:nvSpPr>
          <p:cNvPr id="3" name="Text Placeholder 2"/>
          <p:cNvSpPr>
            <a:spLocks noGrp="1"/>
          </p:cNvSpPr>
          <p:nvPr>
            <p:ph type="body" sz="quarter" idx="11"/>
          </p:nvPr>
        </p:nvSpPr>
        <p:spPr>
          <a:xfrm>
            <a:off x="607485" y="1025526"/>
            <a:ext cx="10972800" cy="1643063"/>
          </a:xfrm>
        </p:spPr>
        <p:txBody>
          <a:bodyPr/>
          <a:lstStyle>
            <a:lvl1pPr marL="0" indent="0" algn="l">
              <a:lnSpc>
                <a:spcPct val="85000"/>
              </a:lnSpc>
              <a:spcBef>
                <a:spcPts val="0"/>
              </a:spcBef>
              <a:buNone/>
              <a:defRPr sz="5000" b="1">
                <a:solidFill>
                  <a:schemeClr val="bg2"/>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11360993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dirty="0"/>
              <a:t>Click to edit Master title style</a:t>
            </a:r>
          </a:p>
        </p:txBody>
      </p:sp>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sp>
        <p:nvSpPr>
          <p:cNvPr id="6" name="Freeform 5"/>
          <p:cNvSpPr>
            <a:spLocks/>
          </p:cNvSpPr>
          <p:nvPr userDrawn="1"/>
        </p:nvSpPr>
        <p:spPr bwMode="gray">
          <a:xfrm>
            <a:off x="609600" y="1029601"/>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Tree>
    <p:extLst>
      <p:ext uri="{BB962C8B-B14F-4D97-AF65-F5344CB8AC3E}">
        <p14:creationId xmlns:p14="http://schemas.microsoft.com/office/powerpoint/2010/main" val="261279959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dirty="0"/>
              <a:t>Click to edit Master title style</a:t>
            </a:r>
          </a:p>
        </p:txBody>
      </p:sp>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sp>
        <p:nvSpPr>
          <p:cNvPr id="6" name="Freeform 5"/>
          <p:cNvSpPr>
            <a:spLocks/>
          </p:cNvSpPr>
          <p:nvPr userDrawn="1"/>
        </p:nvSpPr>
        <p:spPr bwMode="gray">
          <a:xfrm>
            <a:off x="609600" y="1040400"/>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Tree>
    <p:extLst>
      <p:ext uri="{BB962C8B-B14F-4D97-AF65-F5344CB8AC3E}">
        <p14:creationId xmlns:p14="http://schemas.microsoft.com/office/powerpoint/2010/main" val="31902844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3">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a:t>Click to edit Master title style</a:t>
            </a:r>
            <a:endParaRPr lang="en-US" dirty="0"/>
          </a:p>
        </p:txBody>
      </p:sp>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pic>
        <p:nvPicPr>
          <p:cNvPr id="7" name="Picture 2"/>
          <p:cNvPicPr>
            <a:picLocks noChangeAspect="1" noChangeArrowheads="1"/>
          </p:cNvPicPr>
          <p:nvPr userDrawn="1"/>
        </p:nvPicPr>
        <p:blipFill>
          <a:blip r:embed="rId2" cstate="print"/>
          <a:srcRect/>
          <a:stretch>
            <a:fillRect/>
          </a:stretch>
        </p:blipFill>
        <p:spPr bwMode="auto">
          <a:xfrm>
            <a:off x="609601" y="1044000"/>
            <a:ext cx="10967399" cy="5184000"/>
          </a:xfrm>
          <a:prstGeom prst="rect">
            <a:avLst/>
          </a:prstGeom>
          <a:noFill/>
          <a:ln w="9525">
            <a:noFill/>
            <a:miter lim="800000"/>
            <a:headEnd/>
            <a:tailEnd/>
          </a:ln>
          <a:effectLst/>
        </p:spPr>
      </p:pic>
    </p:spTree>
    <p:extLst>
      <p:ext uri="{BB962C8B-B14F-4D97-AF65-F5344CB8AC3E}">
        <p14:creationId xmlns:p14="http://schemas.microsoft.com/office/powerpoint/2010/main" val="133103484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dirty="0"/>
              <a:t>Click to edit Master title style</a:t>
            </a:r>
          </a:p>
        </p:txBody>
      </p:sp>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sp>
        <p:nvSpPr>
          <p:cNvPr id="5" name="Freeform 5"/>
          <p:cNvSpPr>
            <a:spLocks/>
          </p:cNvSpPr>
          <p:nvPr userDrawn="1"/>
        </p:nvSpPr>
        <p:spPr bwMode="gray">
          <a:xfrm>
            <a:off x="609600" y="1040400"/>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blipFill dpi="0" rotWithShape="1">
            <a:blip r:embed="rId2" cstate="print"/>
            <a:srcRect/>
            <a:stretch>
              <a:fillRect/>
            </a:stretch>
          </a:blip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Tree>
    <p:extLst>
      <p:ext uri="{BB962C8B-B14F-4D97-AF65-F5344CB8AC3E}">
        <p14:creationId xmlns:p14="http://schemas.microsoft.com/office/powerpoint/2010/main" val="4376113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609600" y="1600201"/>
            <a:ext cx="53848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97600" y="1600201"/>
            <a:ext cx="53848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Footer Placeholder 5"/>
          <p:cNvSpPr>
            <a:spLocks noGrp="1"/>
          </p:cNvSpPr>
          <p:nvPr>
            <p:ph type="ftr" sz="quarter" idx="11"/>
          </p:nvPr>
        </p:nvSpPr>
        <p:spPr>
          <a:xfrm>
            <a:off x="3451200" y="6323013"/>
            <a:ext cx="4579200" cy="201600"/>
          </a:xfrm>
        </p:spPr>
        <p:txBody>
          <a:bodyPr/>
          <a:lstStyle/>
          <a:p>
            <a:r>
              <a:rPr lang="en-GB">
                <a:solidFill>
                  <a:srgbClr val="808080"/>
                </a:solidFill>
              </a:rPr>
              <a:t>Presentation title</a:t>
            </a:r>
            <a:endParaRPr lang="en-GB" dirty="0">
              <a:solidFill>
                <a:srgbClr val="808080"/>
              </a:solidFill>
            </a:endParaRPr>
          </a:p>
        </p:txBody>
      </p:sp>
      <p:sp>
        <p:nvSpPr>
          <p:cNvPr id="8"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
        <p:nvSpPr>
          <p:cNvPr id="12"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32410496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sp>
        <p:nvSpPr>
          <p:cNvPr id="7" name="Line 11"/>
          <p:cNvSpPr>
            <a:spLocks noChangeShapeType="1"/>
          </p:cNvSpPr>
          <p:nvPr userDrawn="1"/>
        </p:nvSpPr>
        <p:spPr bwMode="auto">
          <a:xfrm>
            <a:off x="607484" y="6243638"/>
            <a:ext cx="10972800" cy="0"/>
          </a:xfrm>
          <a:prstGeom prst="line">
            <a:avLst/>
          </a:prstGeom>
          <a:noFill/>
          <a:ln w="3175">
            <a:solidFill>
              <a:schemeClr val="bg1"/>
            </a:solidFill>
            <a:round/>
            <a:headEnd/>
            <a:tailEnd/>
          </a:ln>
          <a:effectLst/>
        </p:spPr>
        <p:txBody>
          <a:bodyPr wrap="none" anchor="ctr"/>
          <a:lstStyle/>
          <a:p>
            <a:endParaRPr lang="en-US" sz="1800" dirty="0">
              <a:solidFill>
                <a:srgbClr val="808080"/>
              </a:solidFill>
            </a:endParaRPr>
          </a:p>
        </p:txBody>
      </p:sp>
    </p:spTree>
    <p:extLst>
      <p:ext uri="{BB962C8B-B14F-4D97-AF65-F5344CB8AC3E}">
        <p14:creationId xmlns:p14="http://schemas.microsoft.com/office/powerpoint/2010/main" val="26188974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nal legal text">
    <p:spTree>
      <p:nvGrpSpPr>
        <p:cNvPr id="1" name=""/>
        <p:cNvGrpSpPr/>
        <p:nvPr/>
      </p:nvGrpSpPr>
      <p:grpSpPr>
        <a:xfrm>
          <a:off x="0" y="0"/>
          <a:ext cx="0" cy="0"/>
          <a:chOff x="0" y="0"/>
          <a:chExt cx="0" cy="0"/>
        </a:xfrm>
      </p:grpSpPr>
      <p:sp>
        <p:nvSpPr>
          <p:cNvPr id="7" name="Line 11"/>
          <p:cNvSpPr>
            <a:spLocks noChangeShapeType="1"/>
          </p:cNvSpPr>
          <p:nvPr userDrawn="1"/>
        </p:nvSpPr>
        <p:spPr bwMode="auto">
          <a:xfrm>
            <a:off x="607484" y="6243638"/>
            <a:ext cx="10972800" cy="0"/>
          </a:xfrm>
          <a:prstGeom prst="line">
            <a:avLst/>
          </a:prstGeom>
          <a:noFill/>
          <a:ln w="3175">
            <a:solidFill>
              <a:schemeClr val="bg1"/>
            </a:solidFill>
            <a:round/>
            <a:headEnd/>
            <a:tailEnd/>
          </a:ln>
          <a:effectLst/>
        </p:spPr>
        <p:txBody>
          <a:bodyPr wrap="none" anchor="ctr"/>
          <a:lstStyle/>
          <a:p>
            <a:endParaRPr lang="en-US" sz="1800" dirty="0">
              <a:solidFill>
                <a:srgbClr val="808080"/>
              </a:solidFill>
            </a:endParaRPr>
          </a:p>
        </p:txBody>
      </p:sp>
      <p:sp>
        <p:nvSpPr>
          <p:cNvPr id="8" name="Content Placeholder 2"/>
          <p:cNvSpPr>
            <a:spLocks noGrp="1"/>
          </p:cNvSpPr>
          <p:nvPr>
            <p:ph idx="1"/>
          </p:nvPr>
        </p:nvSpPr>
        <p:spPr>
          <a:xfrm>
            <a:off x="607483" y="719139"/>
            <a:ext cx="4675200"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Arial" pitchFamily="34"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Arial" pitchFamily="34" charset="0"/>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Arial" pitchFamily="34"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Arial" pitchFamily="34" charset="0"/>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Arial" pitchFamily="34"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9609330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00661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cSld name="Line divider 3">
    <p:spTree>
      <p:nvGrpSpPr>
        <p:cNvPr id="1" name=""/>
        <p:cNvGrpSpPr/>
        <p:nvPr/>
      </p:nvGrpSpPr>
      <p:grpSpPr>
        <a:xfrm>
          <a:off x="0" y="0"/>
          <a:ext cx="0" cy="0"/>
          <a:chOff x="0" y="0"/>
          <a:chExt cx="0" cy="0"/>
        </a:xfrm>
      </p:grpSpPr>
      <p:sp>
        <p:nvSpPr>
          <p:cNvPr id="5" name="Rectangle 4"/>
          <p:cNvSpPr/>
          <p:nvPr userDrawn="1"/>
        </p:nvSpPr>
        <p:spPr>
          <a:xfrm>
            <a:off x="508000" y="6019800"/>
            <a:ext cx="11277600" cy="304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46464"/>
              </a:solidFill>
            </a:endParaRPr>
          </a:p>
        </p:txBody>
      </p:sp>
      <p:sp>
        <p:nvSpPr>
          <p:cNvPr id="4" name="Rectangle 3"/>
          <p:cNvSpPr/>
          <p:nvPr userDrawn="1"/>
        </p:nvSpPr>
        <p:spPr>
          <a:xfrm>
            <a:off x="508000" y="914400"/>
            <a:ext cx="11277600" cy="304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rgbClr val="646464"/>
              </a:solidFill>
            </a:endParaRPr>
          </a:p>
        </p:txBody>
      </p:sp>
      <p:sp>
        <p:nvSpPr>
          <p:cNvPr id="2" name="Title 1"/>
          <p:cNvSpPr>
            <a:spLocks noGrp="1"/>
          </p:cNvSpPr>
          <p:nvPr>
            <p:ph type="title"/>
          </p:nvPr>
        </p:nvSpPr>
        <p:spPr/>
        <p:txBody>
          <a:bodyPr/>
          <a:lstStyle>
            <a:lvl1pPr>
              <a:defRPr>
                <a:solidFill>
                  <a:schemeClr val="bg1"/>
                </a:solidFill>
              </a:defRPr>
            </a:lvl1pPr>
          </a:lstStyle>
          <a:p>
            <a:r>
              <a:rPr lang="en-US" noProof="0"/>
              <a:t>Click to edit Master title style</a:t>
            </a:r>
          </a:p>
        </p:txBody>
      </p:sp>
      <p:pic>
        <p:nvPicPr>
          <p:cNvPr id="7" name="Picture 13" descr="PPTbackground_3_HANDOUT"/>
          <p:cNvPicPr>
            <a:picLocks noChangeAspect="1" noChangeArrowheads="1"/>
          </p:cNvPicPr>
          <p:nvPr userDrawn="1"/>
        </p:nvPicPr>
        <p:blipFill>
          <a:blip r:embed="rId2" cstate="print"/>
          <a:srcRect/>
          <a:stretch>
            <a:fillRect/>
          </a:stretch>
        </p:blipFill>
        <p:spPr bwMode="auto">
          <a:xfrm>
            <a:off x="637117" y="1023938"/>
            <a:ext cx="10945283" cy="5222875"/>
          </a:xfrm>
          <a:prstGeom prst="rect">
            <a:avLst/>
          </a:prstGeom>
          <a:noFill/>
        </p:spPr>
      </p:pic>
    </p:spTree>
    <p:extLst>
      <p:ext uri="{BB962C8B-B14F-4D97-AF65-F5344CB8AC3E}">
        <p14:creationId xmlns:p14="http://schemas.microsoft.com/office/powerpoint/2010/main" val="244528506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7/25/2024</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33926982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Cover">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2" cstate="print"/>
          <a:srcRect/>
          <a:stretch>
            <a:fillRect/>
          </a:stretch>
        </p:blipFill>
        <p:spPr bwMode="gray">
          <a:xfrm>
            <a:off x="3031000" y="5748934"/>
            <a:ext cx="1311311" cy="745200"/>
          </a:xfrm>
          <a:prstGeom prst="rect">
            <a:avLst/>
          </a:prstGeom>
          <a:noFill/>
          <a:ln w="9525">
            <a:noFill/>
            <a:miter lim="800000"/>
            <a:headEnd/>
            <a:tailEnd/>
          </a:ln>
          <a:effectLst/>
        </p:spPr>
      </p:pic>
      <p:sp>
        <p:nvSpPr>
          <p:cNvPr id="2" name="Title 1"/>
          <p:cNvSpPr>
            <a:spLocks noGrp="1"/>
          </p:cNvSpPr>
          <p:nvPr>
            <p:ph type="ctrTitle"/>
          </p:nvPr>
        </p:nvSpPr>
        <p:spPr>
          <a:xfrm>
            <a:off x="3043413" y="757504"/>
            <a:ext cx="7320000" cy="860400"/>
          </a:xfrm>
        </p:spPr>
        <p:txBody>
          <a:bodyPr/>
          <a:lstStyle/>
          <a:p>
            <a:r>
              <a:rPr lang="en-US" dirty="0"/>
              <a:t>Click to edit Master title style</a:t>
            </a:r>
            <a:endParaRPr lang="en-GB" dirty="0"/>
          </a:p>
        </p:txBody>
      </p:sp>
      <p:sp>
        <p:nvSpPr>
          <p:cNvPr id="3" name="Subtitle 2"/>
          <p:cNvSpPr>
            <a:spLocks noGrp="1"/>
          </p:cNvSpPr>
          <p:nvPr>
            <p:ph type="subTitle" idx="1"/>
          </p:nvPr>
        </p:nvSpPr>
        <p:spPr>
          <a:xfrm>
            <a:off x="3043413" y="1753200"/>
            <a:ext cx="7320000" cy="968400"/>
          </a:xfrm>
        </p:spPr>
        <p:txBody>
          <a:bodyPr/>
          <a:lstStyle>
            <a:lvl1pPr marL="0" indent="0" algn="l">
              <a:buNone/>
              <a:defRPr sz="2000">
                <a:solidFill>
                  <a:schemeClr val="bg2"/>
                </a:solidFill>
              </a:defRPr>
            </a:lvl1pPr>
            <a:lvl2pPr marL="0" indent="0" algn="l">
              <a:buNone/>
              <a:defRPr sz="1600">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dirty="0"/>
          </a:p>
        </p:txBody>
      </p:sp>
      <p:grpSp>
        <p:nvGrpSpPr>
          <p:cNvPr id="7" name="Group 6"/>
          <p:cNvGrpSpPr/>
          <p:nvPr userDrawn="1"/>
        </p:nvGrpSpPr>
        <p:grpSpPr>
          <a:xfrm>
            <a:off x="0" y="2403073"/>
            <a:ext cx="12192000" cy="3347943"/>
            <a:chOff x="0" y="2403072"/>
            <a:chExt cx="9144000" cy="3347943"/>
          </a:xfrm>
        </p:grpSpPr>
        <p:sp>
          <p:nvSpPr>
            <p:cNvPr id="13" name="Freeform 8"/>
            <p:cNvSpPr>
              <a:spLocks/>
            </p:cNvSpPr>
            <p:nvPr userDrawn="1"/>
          </p:nvSpPr>
          <p:spPr bwMode="gray">
            <a:xfrm>
              <a:off x="2279115" y="2403072"/>
              <a:ext cx="6864885" cy="2493085"/>
            </a:xfrm>
            <a:custGeom>
              <a:avLst/>
              <a:gdLst/>
              <a:ahLst/>
              <a:cxnLst>
                <a:cxn ang="0">
                  <a:pos x="0" y="1852"/>
                </a:cxn>
                <a:cxn ang="0">
                  <a:pos x="5081" y="0"/>
                </a:cxn>
                <a:cxn ang="0">
                  <a:pos x="5081" y="968"/>
                </a:cxn>
                <a:cxn ang="0">
                  <a:pos x="0" y="1852"/>
                </a:cxn>
              </a:cxnLst>
              <a:rect l="0" t="0" r="r" b="b"/>
              <a:pathLst>
                <a:path w="5081" h="1852">
                  <a:moveTo>
                    <a:pt x="0" y="1852"/>
                  </a:moveTo>
                  <a:lnTo>
                    <a:pt x="5081" y="0"/>
                  </a:lnTo>
                  <a:lnTo>
                    <a:pt x="5081" y="968"/>
                  </a:lnTo>
                  <a:lnTo>
                    <a:pt x="0" y="1852"/>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pic>
          <p:nvPicPr>
            <p:cNvPr id="14" name="Picture 3"/>
            <p:cNvPicPr>
              <a:picLocks noChangeAspect="1" noChangeArrowheads="1"/>
            </p:cNvPicPr>
            <p:nvPr userDrawn="1"/>
          </p:nvPicPr>
          <p:blipFill>
            <a:blip r:embed="rId3" cstate="print"/>
            <a:srcRect/>
            <a:stretch>
              <a:fillRect/>
            </a:stretch>
          </p:blipFill>
          <p:spPr bwMode="auto">
            <a:xfrm>
              <a:off x="0" y="4408610"/>
              <a:ext cx="2289301" cy="1342405"/>
            </a:xfrm>
            <a:prstGeom prst="rect">
              <a:avLst/>
            </a:prstGeom>
            <a:noFill/>
            <a:ln w="9525">
              <a:noFill/>
              <a:miter lim="800000"/>
              <a:headEnd/>
              <a:tailEnd/>
            </a:ln>
            <a:effectLst/>
          </p:spPr>
        </p:pic>
      </p:grpSp>
    </p:spTree>
    <p:extLst>
      <p:ext uri="{BB962C8B-B14F-4D97-AF65-F5344CB8AC3E}">
        <p14:creationId xmlns:p14="http://schemas.microsoft.com/office/powerpoint/2010/main" val="71939632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1"/>
          </p:nvPr>
        </p:nvSpPr>
        <p:spPr/>
        <p:txBody>
          <a:bodyPr/>
          <a:lstStyle/>
          <a:p>
            <a:r>
              <a:rPr lang="en-GB">
                <a:solidFill>
                  <a:srgbClr val="808080"/>
                </a:solidFill>
              </a:rPr>
              <a:t>HELPE Information Security</a:t>
            </a:r>
            <a:endParaRPr lang="en-GB" dirty="0">
              <a:solidFill>
                <a:srgbClr val="808080"/>
              </a:solidFill>
            </a:endParaRPr>
          </a:p>
        </p:txBody>
      </p:sp>
      <p:sp>
        <p:nvSpPr>
          <p:cNvPr id="7"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185572337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Footer Placeholder 4"/>
          <p:cNvSpPr>
            <a:spLocks noGrp="1"/>
          </p:cNvSpPr>
          <p:nvPr>
            <p:ph type="ftr" sz="quarter" idx="11"/>
          </p:nvPr>
        </p:nvSpPr>
        <p:spPr/>
        <p:txBody>
          <a:bodyPr/>
          <a:lstStyle/>
          <a:p>
            <a:r>
              <a:rPr lang="en-GB">
                <a:solidFill>
                  <a:srgbClr val="808080"/>
                </a:solidFill>
              </a:rPr>
              <a:t>HELPE Information Security</a:t>
            </a:r>
            <a:endParaRPr lang="en-GB" dirty="0">
              <a:solidFill>
                <a:srgbClr val="808080"/>
              </a:solidFill>
            </a:endParaRPr>
          </a:p>
        </p:txBody>
      </p:sp>
      <p:sp>
        <p:nvSpPr>
          <p:cNvPr id="7"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
        <p:nvSpPr>
          <p:cNvPr id="8"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71030461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lumns, no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609600" y="1600201"/>
            <a:ext cx="53848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197600" y="1600201"/>
            <a:ext cx="53848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Footer Placeholder 5"/>
          <p:cNvSpPr>
            <a:spLocks noGrp="1"/>
          </p:cNvSpPr>
          <p:nvPr>
            <p:ph type="ftr" sz="quarter" idx="11"/>
          </p:nvPr>
        </p:nvSpPr>
        <p:spPr>
          <a:xfrm>
            <a:off x="3451200" y="6413445"/>
            <a:ext cx="4579200" cy="201600"/>
          </a:xfrm>
        </p:spPr>
        <p:txBody>
          <a:bodyPr/>
          <a:lstStyle/>
          <a:p>
            <a:r>
              <a:rPr lang="en-GB">
                <a:solidFill>
                  <a:srgbClr val="808080"/>
                </a:solidFill>
              </a:rPr>
              <a:t>HELPE Information Security</a:t>
            </a:r>
            <a:endParaRPr lang="en-GB" dirty="0">
              <a:solidFill>
                <a:srgbClr val="808080"/>
              </a:solidFill>
            </a:endParaRPr>
          </a:p>
        </p:txBody>
      </p:sp>
      <p:sp>
        <p:nvSpPr>
          <p:cNvPr id="8"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
        <p:nvSpPr>
          <p:cNvPr id="12"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423949085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609600" y="2196001"/>
            <a:ext cx="5390400" cy="3994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201600" y="2178000"/>
            <a:ext cx="5390400" cy="3994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Footer Placeholder 5"/>
          <p:cNvSpPr>
            <a:spLocks noGrp="1"/>
          </p:cNvSpPr>
          <p:nvPr>
            <p:ph type="ftr" sz="quarter" idx="11"/>
          </p:nvPr>
        </p:nvSpPr>
        <p:spPr/>
        <p:txBody>
          <a:bodyPr/>
          <a:lstStyle/>
          <a:p>
            <a:r>
              <a:rPr lang="en-GB">
                <a:solidFill>
                  <a:srgbClr val="808080"/>
                </a:solidFill>
              </a:rPr>
              <a:t>HELPE Information Security</a:t>
            </a:r>
            <a:endParaRPr lang="en-GB" dirty="0">
              <a:solidFill>
                <a:srgbClr val="808080"/>
              </a:solidFill>
            </a:endParaRPr>
          </a:p>
        </p:txBody>
      </p:sp>
      <p:sp>
        <p:nvSpPr>
          <p:cNvPr id="8"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
        <p:nvSpPr>
          <p:cNvPr id="10" name="Text Placeholder 9"/>
          <p:cNvSpPr>
            <a:spLocks noGrp="1"/>
          </p:cNvSpPr>
          <p:nvPr>
            <p:ph type="body" sz="quarter" idx="12"/>
          </p:nvPr>
        </p:nvSpPr>
        <p:spPr>
          <a:xfrm>
            <a:off x="609600" y="1490400"/>
            <a:ext cx="5390400" cy="640800"/>
          </a:xfrm>
        </p:spPr>
        <p:txBody>
          <a:bodyPr anchor="b" anchorCtr="0"/>
          <a:lstStyle>
            <a:lvl1pPr>
              <a:buNone/>
              <a:defRPr b="1"/>
            </a:lvl1pPr>
          </a:lstStyle>
          <a:p>
            <a:pPr lvl="0"/>
            <a:r>
              <a:rPr lang="en-US"/>
              <a:t>Click to edit Master text styles</a:t>
            </a:r>
          </a:p>
        </p:txBody>
      </p:sp>
      <p:sp>
        <p:nvSpPr>
          <p:cNvPr id="11" name="Text Placeholder 9"/>
          <p:cNvSpPr>
            <a:spLocks noGrp="1"/>
          </p:cNvSpPr>
          <p:nvPr>
            <p:ph type="body" sz="quarter" idx="13"/>
          </p:nvPr>
        </p:nvSpPr>
        <p:spPr>
          <a:xfrm>
            <a:off x="6201600" y="1490400"/>
            <a:ext cx="5390400" cy="640800"/>
          </a:xfrm>
        </p:spPr>
        <p:txBody>
          <a:bodyPr anchor="b" anchorCtr="0"/>
          <a:lstStyle>
            <a:lvl1pPr>
              <a:buNone/>
              <a:defRPr b="1"/>
            </a:lvl1pPr>
          </a:lstStyle>
          <a:p>
            <a:pPr lvl="0"/>
            <a:r>
              <a:rPr lang="en-US"/>
              <a:t>Click to edit Master text styles</a:t>
            </a:r>
          </a:p>
        </p:txBody>
      </p:sp>
      <p:sp>
        <p:nvSpPr>
          <p:cNvPr id="9"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4873117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sz="half" idx="1"/>
          </p:nvPr>
        </p:nvSpPr>
        <p:spPr>
          <a:xfrm>
            <a:off x="609600" y="2196001"/>
            <a:ext cx="5390400" cy="3994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201600" y="2178000"/>
            <a:ext cx="5390400" cy="3994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Footer Placeholder 5"/>
          <p:cNvSpPr>
            <a:spLocks noGrp="1"/>
          </p:cNvSpPr>
          <p:nvPr>
            <p:ph type="ftr" sz="quarter" idx="11"/>
          </p:nvPr>
        </p:nvSpPr>
        <p:spPr/>
        <p:txBody>
          <a:bodyPr/>
          <a:lstStyle/>
          <a:p>
            <a:r>
              <a:rPr lang="en-GB">
                <a:solidFill>
                  <a:srgbClr val="808080"/>
                </a:solidFill>
              </a:rPr>
              <a:t>Presentation title</a:t>
            </a:r>
          </a:p>
        </p:txBody>
      </p:sp>
      <p:sp>
        <p:nvSpPr>
          <p:cNvPr id="8" name="Line 10"/>
          <p:cNvSpPr>
            <a:spLocks noChangeShapeType="1"/>
          </p:cNvSpPr>
          <p:nvPr userDrawn="1"/>
        </p:nvSpPr>
        <p:spPr bwMode="auto">
          <a:xfrm>
            <a:off x="609600" y="1044000"/>
            <a:ext cx="10972800" cy="0"/>
          </a:xfrm>
          <a:prstGeom prst="line">
            <a:avLst/>
          </a:prstGeom>
          <a:noFill/>
          <a:ln w="19050">
            <a:solidFill>
              <a:schemeClr val="accent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
        <p:nvSpPr>
          <p:cNvPr id="10" name="Text Placeholder 9"/>
          <p:cNvSpPr>
            <a:spLocks noGrp="1"/>
          </p:cNvSpPr>
          <p:nvPr>
            <p:ph type="body" sz="quarter" idx="12"/>
          </p:nvPr>
        </p:nvSpPr>
        <p:spPr>
          <a:xfrm>
            <a:off x="609600" y="1490400"/>
            <a:ext cx="5390400" cy="640800"/>
          </a:xfrm>
        </p:spPr>
        <p:txBody>
          <a:bodyPr anchor="b" anchorCtr="0"/>
          <a:lstStyle>
            <a:lvl1pPr>
              <a:buNone/>
              <a:defRPr b="1"/>
            </a:lvl1pPr>
          </a:lstStyle>
          <a:p>
            <a:pPr lvl="0"/>
            <a:r>
              <a:rPr lang="en-US"/>
              <a:t>Click to edit Master text styles</a:t>
            </a:r>
          </a:p>
        </p:txBody>
      </p:sp>
      <p:sp>
        <p:nvSpPr>
          <p:cNvPr id="11" name="Text Placeholder 9"/>
          <p:cNvSpPr>
            <a:spLocks noGrp="1"/>
          </p:cNvSpPr>
          <p:nvPr>
            <p:ph type="body" sz="quarter" idx="13"/>
          </p:nvPr>
        </p:nvSpPr>
        <p:spPr>
          <a:xfrm>
            <a:off x="6201600" y="1490400"/>
            <a:ext cx="5390400" cy="640800"/>
          </a:xfrm>
        </p:spPr>
        <p:txBody>
          <a:bodyPr anchor="b" anchorCtr="0"/>
          <a:lstStyle>
            <a:lvl1pPr>
              <a:buNone/>
              <a:defRPr b="1"/>
            </a:lvl1pPr>
          </a:lstStyle>
          <a:p>
            <a:pPr lvl="0"/>
            <a:r>
              <a:rPr lang="en-US"/>
              <a:t>Click to edit Master text styles</a:t>
            </a:r>
          </a:p>
        </p:txBody>
      </p:sp>
      <p:sp>
        <p:nvSpPr>
          <p:cNvPr id="9"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97339116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p:txBody>
          <a:bodyPr/>
          <a:lstStyle/>
          <a:p>
            <a:r>
              <a:rPr lang="en-US">
                <a:solidFill>
                  <a:srgbClr val="808080"/>
                </a:solidFill>
              </a:rPr>
              <a:t>HELPE Information Security</a:t>
            </a:r>
            <a:endParaRPr lang="en-US" dirty="0">
              <a:solidFill>
                <a:srgbClr val="808080"/>
              </a:solidFill>
            </a:endParaRPr>
          </a:p>
        </p:txBody>
      </p:sp>
      <p:sp>
        <p:nvSpPr>
          <p:cNvPr id="3" name="Text Placeholder 2"/>
          <p:cNvSpPr>
            <a:spLocks noGrp="1"/>
          </p:cNvSpPr>
          <p:nvPr>
            <p:ph type="body" sz="quarter" idx="11"/>
          </p:nvPr>
        </p:nvSpPr>
        <p:spPr>
          <a:xfrm>
            <a:off x="607485" y="1025526"/>
            <a:ext cx="10972800" cy="1643063"/>
          </a:xfrm>
        </p:spPr>
        <p:txBody>
          <a:bodyPr/>
          <a:lstStyle>
            <a:lvl1pPr marL="0" indent="0" algn="l">
              <a:lnSpc>
                <a:spcPct val="85000"/>
              </a:lnSpc>
              <a:spcBef>
                <a:spcPts val="0"/>
              </a:spcBef>
              <a:buNone/>
              <a:defRPr sz="5000" b="1">
                <a:solidFill>
                  <a:schemeClr val="bg2"/>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275997083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36000" rIns="0" bIns="0" numCol="1" anchor="t" anchorCtr="0" compatLnSpc="1">
            <a:prstTxWarp prst="textNoShape">
              <a:avLst/>
            </a:prstTxWarp>
          </a:bodyPr>
          <a:lstStyle>
            <a:lvl1pPr algn="l">
              <a:defRPr/>
            </a:lvl1pPr>
          </a:lstStyle>
          <a:p>
            <a:pPr lvl="0" algn="l" fontAlgn="base">
              <a:lnSpc>
                <a:spcPct val="85000"/>
              </a:lnSpc>
              <a:spcAft>
                <a:spcPct val="0"/>
              </a:spcAft>
            </a:pPr>
            <a:r>
              <a:rPr lang="en-US"/>
              <a:t>Click to edit Master title style</a:t>
            </a:r>
            <a:endParaRPr lang="en-US" dirty="0"/>
          </a:p>
        </p:txBody>
      </p:sp>
      <p:sp>
        <p:nvSpPr>
          <p:cNvPr id="12" name="Footer Placeholder 11"/>
          <p:cNvSpPr>
            <a:spLocks noGrp="1"/>
          </p:cNvSpPr>
          <p:nvPr>
            <p:ph type="ftr" sz="quarter" idx="10"/>
          </p:nvPr>
        </p:nvSpPr>
        <p:spPr/>
        <p:txBody>
          <a:bodyPr/>
          <a:lstStyle/>
          <a:p>
            <a:r>
              <a:rPr lang="en-US">
                <a:solidFill>
                  <a:srgbClr val="808080"/>
                </a:solidFill>
              </a:rPr>
              <a:t>HELPE Information Security</a:t>
            </a:r>
            <a:endParaRPr lang="en-US" dirty="0">
              <a:solidFill>
                <a:srgbClr val="808080"/>
              </a:solidFill>
            </a:endParaRPr>
          </a:p>
        </p:txBody>
      </p:sp>
      <p:sp>
        <p:nvSpPr>
          <p:cNvPr id="3077" name="Freeform 5"/>
          <p:cNvSpPr>
            <a:spLocks/>
          </p:cNvSpPr>
          <p:nvPr userDrawn="1"/>
        </p:nvSpPr>
        <p:spPr bwMode="gray">
          <a:xfrm>
            <a:off x="609600" y="1039814"/>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Tree>
    <p:extLst>
      <p:ext uri="{BB962C8B-B14F-4D97-AF65-F5344CB8AC3E}">
        <p14:creationId xmlns:p14="http://schemas.microsoft.com/office/powerpoint/2010/main" val="157664481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36000" rIns="0" bIns="0" numCol="1" anchor="t" anchorCtr="0" compatLnSpc="1">
            <a:prstTxWarp prst="textNoShape">
              <a:avLst/>
            </a:prstTxWarp>
          </a:bodyPr>
          <a:lstStyle>
            <a:lvl1pPr algn="l">
              <a:defRPr/>
            </a:lvl1pPr>
          </a:lstStyle>
          <a:p>
            <a:pPr lvl="0" algn="l" fontAlgn="base">
              <a:lnSpc>
                <a:spcPct val="85000"/>
              </a:lnSpc>
              <a:spcAft>
                <a:spcPct val="0"/>
              </a:spcAft>
            </a:pPr>
            <a:r>
              <a:rPr lang="en-US" dirty="0"/>
              <a:t>Click to edit Master title style</a:t>
            </a:r>
          </a:p>
        </p:txBody>
      </p:sp>
      <p:sp>
        <p:nvSpPr>
          <p:cNvPr id="12" name="Footer Placeholder 11"/>
          <p:cNvSpPr>
            <a:spLocks noGrp="1"/>
          </p:cNvSpPr>
          <p:nvPr>
            <p:ph type="ftr" sz="quarter" idx="10"/>
          </p:nvPr>
        </p:nvSpPr>
        <p:spPr/>
        <p:txBody>
          <a:bodyPr/>
          <a:lstStyle/>
          <a:p>
            <a:r>
              <a:rPr lang="en-US">
                <a:solidFill>
                  <a:srgbClr val="808080"/>
                </a:solidFill>
              </a:rPr>
              <a:t>HELPE Information Security</a:t>
            </a:r>
            <a:endParaRPr lang="en-US" dirty="0">
              <a:solidFill>
                <a:srgbClr val="808080"/>
              </a:solidFill>
            </a:endParaRPr>
          </a:p>
        </p:txBody>
      </p:sp>
      <p:sp>
        <p:nvSpPr>
          <p:cNvPr id="4101" name="Freeform 5"/>
          <p:cNvSpPr>
            <a:spLocks/>
          </p:cNvSpPr>
          <p:nvPr userDrawn="1"/>
        </p:nvSpPr>
        <p:spPr bwMode="gray">
          <a:xfrm>
            <a:off x="609600" y="1040400"/>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Tree>
    <p:extLst>
      <p:ext uri="{BB962C8B-B14F-4D97-AF65-F5344CB8AC3E}">
        <p14:creationId xmlns:p14="http://schemas.microsoft.com/office/powerpoint/2010/main" val="137523668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36000" rIns="0" bIns="0" numCol="1" anchor="t" anchorCtr="0" compatLnSpc="1">
            <a:prstTxWarp prst="textNoShape">
              <a:avLst/>
            </a:prstTxWarp>
          </a:bodyPr>
          <a:lstStyle>
            <a:lvl1pPr algn="l">
              <a:defRPr/>
            </a:lvl1pPr>
          </a:lstStyle>
          <a:p>
            <a:pPr lvl="0" algn="l" fontAlgn="base">
              <a:lnSpc>
                <a:spcPct val="85000"/>
              </a:lnSpc>
              <a:spcAft>
                <a:spcPct val="0"/>
              </a:spcAft>
            </a:pPr>
            <a:r>
              <a:rPr lang="en-US"/>
              <a:t>Click to edit Master title style</a:t>
            </a:r>
            <a:endParaRPr lang="en-US" dirty="0"/>
          </a:p>
        </p:txBody>
      </p:sp>
      <p:sp>
        <p:nvSpPr>
          <p:cNvPr id="12" name="Footer Placeholder 11"/>
          <p:cNvSpPr>
            <a:spLocks noGrp="1"/>
          </p:cNvSpPr>
          <p:nvPr>
            <p:ph type="ftr" sz="quarter" idx="10"/>
          </p:nvPr>
        </p:nvSpPr>
        <p:spPr/>
        <p:txBody>
          <a:bodyPr/>
          <a:lstStyle/>
          <a:p>
            <a:r>
              <a:rPr lang="en-US">
                <a:solidFill>
                  <a:srgbClr val="808080"/>
                </a:solidFill>
              </a:rPr>
              <a:t>HELPE Information Security</a:t>
            </a:r>
            <a:endParaRPr lang="en-US" dirty="0">
              <a:solidFill>
                <a:srgbClr val="808080"/>
              </a:solidFill>
            </a:endParaRPr>
          </a:p>
        </p:txBody>
      </p:sp>
      <p:pic>
        <p:nvPicPr>
          <p:cNvPr id="6" name="Picture 2"/>
          <p:cNvPicPr>
            <a:picLocks noChangeAspect="1" noChangeArrowheads="1"/>
          </p:cNvPicPr>
          <p:nvPr userDrawn="1"/>
        </p:nvPicPr>
        <p:blipFill>
          <a:blip r:embed="rId2" cstate="print"/>
          <a:srcRect/>
          <a:stretch>
            <a:fillRect/>
          </a:stretch>
        </p:blipFill>
        <p:spPr bwMode="auto">
          <a:xfrm>
            <a:off x="609601" y="1044000"/>
            <a:ext cx="10967399" cy="5184000"/>
          </a:xfrm>
          <a:prstGeom prst="rect">
            <a:avLst/>
          </a:prstGeom>
          <a:noFill/>
          <a:ln w="9525">
            <a:noFill/>
            <a:miter lim="800000"/>
            <a:headEnd/>
            <a:tailEnd/>
          </a:ln>
          <a:effectLst/>
        </p:spPr>
      </p:pic>
    </p:spTree>
    <p:extLst>
      <p:ext uri="{BB962C8B-B14F-4D97-AF65-F5344CB8AC3E}">
        <p14:creationId xmlns:p14="http://schemas.microsoft.com/office/powerpoint/2010/main" val="45719116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p:txBody>
          <a:bodyPr/>
          <a:lstStyle/>
          <a:p>
            <a:r>
              <a:rPr lang="en-US">
                <a:solidFill>
                  <a:srgbClr val="808080"/>
                </a:solidFill>
              </a:rPr>
              <a:t>HELPE Information Security</a:t>
            </a:r>
            <a:endParaRPr lang="en-US" dirty="0">
              <a:solidFill>
                <a:srgbClr val="808080"/>
              </a:solidFill>
            </a:endParaRPr>
          </a:p>
        </p:txBody>
      </p:sp>
      <p:sp>
        <p:nvSpPr>
          <p:cNvPr id="7" name="Line 11"/>
          <p:cNvSpPr>
            <a:spLocks noChangeShapeType="1"/>
          </p:cNvSpPr>
          <p:nvPr userDrawn="1"/>
        </p:nvSpPr>
        <p:spPr bwMode="auto">
          <a:xfrm>
            <a:off x="607484" y="6243638"/>
            <a:ext cx="10972800" cy="0"/>
          </a:xfrm>
          <a:prstGeom prst="line">
            <a:avLst/>
          </a:prstGeom>
          <a:noFill/>
          <a:ln w="3175">
            <a:solidFill>
              <a:schemeClr val="bg1"/>
            </a:solidFill>
            <a:round/>
            <a:headEnd/>
            <a:tailEnd/>
          </a:ln>
          <a:effectLst/>
        </p:spPr>
        <p:txBody>
          <a:bodyPr wrap="none" anchor="ctr"/>
          <a:lstStyle/>
          <a:p>
            <a:endParaRPr lang="en-US" sz="1800" dirty="0">
              <a:solidFill>
                <a:srgbClr val="808080"/>
              </a:solidFill>
            </a:endParaRPr>
          </a:p>
        </p:txBody>
      </p:sp>
    </p:spTree>
    <p:extLst>
      <p:ext uri="{BB962C8B-B14F-4D97-AF65-F5344CB8AC3E}">
        <p14:creationId xmlns:p14="http://schemas.microsoft.com/office/powerpoint/2010/main" val="204902832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inal legal text">
    <p:spTree>
      <p:nvGrpSpPr>
        <p:cNvPr id="1" name=""/>
        <p:cNvGrpSpPr/>
        <p:nvPr/>
      </p:nvGrpSpPr>
      <p:grpSpPr>
        <a:xfrm>
          <a:off x="0" y="0"/>
          <a:ext cx="0" cy="0"/>
          <a:chOff x="0" y="0"/>
          <a:chExt cx="0" cy="0"/>
        </a:xfrm>
      </p:grpSpPr>
      <p:sp>
        <p:nvSpPr>
          <p:cNvPr id="7" name="Line 11"/>
          <p:cNvSpPr>
            <a:spLocks noChangeShapeType="1"/>
          </p:cNvSpPr>
          <p:nvPr userDrawn="1"/>
        </p:nvSpPr>
        <p:spPr bwMode="auto">
          <a:xfrm>
            <a:off x="607484" y="6243638"/>
            <a:ext cx="10972800" cy="0"/>
          </a:xfrm>
          <a:prstGeom prst="line">
            <a:avLst/>
          </a:prstGeom>
          <a:noFill/>
          <a:ln w="3175">
            <a:solidFill>
              <a:schemeClr val="bg1"/>
            </a:solidFill>
            <a:round/>
            <a:headEnd/>
            <a:tailEnd/>
          </a:ln>
          <a:effectLst/>
        </p:spPr>
        <p:txBody>
          <a:bodyPr wrap="none" anchor="ctr"/>
          <a:lstStyle/>
          <a:p>
            <a:endParaRPr lang="en-US" sz="1800" dirty="0">
              <a:solidFill>
                <a:srgbClr val="808080"/>
              </a:solidFill>
            </a:endParaRPr>
          </a:p>
        </p:txBody>
      </p:sp>
      <p:sp>
        <p:nvSpPr>
          <p:cNvPr id="8" name="Content Placeholder 2"/>
          <p:cNvSpPr>
            <a:spLocks noGrp="1"/>
          </p:cNvSpPr>
          <p:nvPr>
            <p:ph idx="1"/>
          </p:nvPr>
        </p:nvSpPr>
        <p:spPr>
          <a:xfrm>
            <a:off x="607483" y="719139"/>
            <a:ext cx="4675200" cy="5210062"/>
          </a:xfrm>
        </p:spPr>
        <p:txBody>
          <a:bodyPr/>
          <a:lstStyle>
            <a:lvl1pPr marL="0" indent="0" algn="l" defTabSz="995363" rtl="0" fontAlgn="base">
              <a:lnSpc>
                <a:spcPct val="100000"/>
              </a:lnSpc>
              <a:spcBef>
                <a:spcPct val="70000"/>
              </a:spcBef>
              <a:spcAft>
                <a:spcPct val="0"/>
              </a:spcAft>
              <a:buSzPct val="100000"/>
              <a:buNone/>
              <a:defRPr lang="en-US" sz="1200" kern="1200" noProof="0" dirty="0" smtClean="0">
                <a:solidFill>
                  <a:schemeClr val="bg1"/>
                </a:solidFill>
                <a:latin typeface="Arial" pitchFamily="34" charset="0"/>
                <a:ea typeface="+mn-ea"/>
                <a:cs typeface="Arial" pitchFamily="34" charset="0"/>
              </a:defRPr>
            </a:lvl1pPr>
            <a:lvl2pPr marL="0" indent="0" algn="l" defTabSz="995363" rtl="0" fontAlgn="base">
              <a:lnSpc>
                <a:spcPct val="100000"/>
              </a:lnSpc>
              <a:spcBef>
                <a:spcPct val="0"/>
              </a:spcBef>
              <a:spcAft>
                <a:spcPct val="0"/>
              </a:spcAft>
              <a:buSzPct val="100000"/>
              <a:buNone/>
              <a:defRPr lang="en-US" sz="900" b="1" kern="1200" noProof="0" dirty="0" smtClean="0">
                <a:solidFill>
                  <a:schemeClr val="bg1"/>
                </a:solidFill>
                <a:latin typeface="Arial" pitchFamily="34" charset="0"/>
                <a:ea typeface="+mn-ea"/>
                <a:cs typeface="Arial" pitchFamily="34" charset="0"/>
              </a:defRPr>
            </a:lvl2pPr>
            <a:lvl3pPr marL="176213" indent="-176213" algn="l" defTabSz="995363" rtl="0" fontAlgn="base">
              <a:lnSpc>
                <a:spcPct val="100000"/>
              </a:lnSpc>
              <a:spcBef>
                <a:spcPct val="0"/>
              </a:spcBef>
              <a:spcAft>
                <a:spcPct val="0"/>
              </a:spcAft>
              <a:buClr>
                <a:schemeClr val="accent2"/>
              </a:buClr>
              <a:buSzPct val="70000"/>
              <a:buFont typeface="Arial" pitchFamily="34" charset="0"/>
              <a:buChar char="►"/>
              <a:defRPr lang="en-US" sz="900" b="1" kern="1200" noProof="0" dirty="0" smtClean="0">
                <a:solidFill>
                  <a:schemeClr val="bg1"/>
                </a:solidFill>
                <a:latin typeface="Arial" pitchFamily="34" charset="0"/>
                <a:ea typeface="+mn-ea"/>
                <a:cs typeface="Arial" pitchFamily="34" charset="0"/>
              </a:defRPr>
            </a:lvl3pPr>
            <a:lvl4pPr marL="0" indent="0" algn="l" defTabSz="995363" rtl="0" fontAlgn="base">
              <a:lnSpc>
                <a:spcPct val="100000"/>
              </a:lnSpc>
              <a:spcBef>
                <a:spcPct val="0"/>
              </a:spcBef>
              <a:spcAft>
                <a:spcPct val="0"/>
              </a:spcAft>
              <a:buSzPct val="100000"/>
              <a:buNone/>
              <a:defRPr lang="en-US" sz="800" kern="1200" noProof="0" dirty="0" smtClean="0">
                <a:solidFill>
                  <a:schemeClr val="bg1"/>
                </a:solidFill>
                <a:latin typeface="Arial" pitchFamily="34" charset="0"/>
                <a:ea typeface="+mn-ea"/>
                <a:cs typeface="Arial" pitchFamily="34" charset="0"/>
              </a:defRPr>
            </a:lvl4pPr>
            <a:lvl5pPr marL="188913" indent="-188913" algn="l" defTabSz="995363" rtl="0" fontAlgn="base">
              <a:lnSpc>
                <a:spcPct val="100000"/>
              </a:lnSpc>
              <a:spcBef>
                <a:spcPct val="0"/>
              </a:spcBef>
              <a:spcAft>
                <a:spcPct val="0"/>
              </a:spcAft>
              <a:buClr>
                <a:schemeClr val="accent2"/>
              </a:buClr>
              <a:buSzPct val="70000"/>
              <a:buFont typeface="Arial" pitchFamily="34" charset="0"/>
              <a:buChar char="►"/>
              <a:defRPr lang="en-US" sz="800" kern="1200" noProof="0" dirty="0">
                <a:solidFill>
                  <a:schemeClr val="bg1"/>
                </a:solidFill>
                <a:latin typeface="Arial" pitchFamily="34" charset="0"/>
                <a:ea typeface="+mn-ea"/>
                <a:cs typeface="Arial"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161384709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253491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Divider">
    <p:spTree>
      <p:nvGrpSpPr>
        <p:cNvPr id="1" name=""/>
        <p:cNvGrpSpPr/>
        <p:nvPr/>
      </p:nvGrpSpPr>
      <p:grpSpPr>
        <a:xfrm>
          <a:off x="0" y="0"/>
          <a:ext cx="0" cy="0"/>
          <a:chOff x="0" y="0"/>
          <a:chExt cx="0" cy="0"/>
        </a:xfrm>
      </p:grpSpPr>
      <p:sp>
        <p:nvSpPr>
          <p:cNvPr id="7" name="Freeform 6"/>
          <p:cNvSpPr/>
          <p:nvPr userDrawn="1"/>
        </p:nvSpPr>
        <p:spPr bwMode="auto">
          <a:xfrm rot="10800000">
            <a:off x="10008198" y="2323429"/>
            <a:ext cx="1693081" cy="2072947"/>
          </a:xfrm>
          <a:custGeom>
            <a:avLst/>
            <a:gdLst>
              <a:gd name="connsiteX0" fmla="*/ 0 w 1459832"/>
              <a:gd name="connsiteY0" fmla="*/ 2245895 h 2245895"/>
              <a:gd name="connsiteX1" fmla="*/ 441158 w 1459832"/>
              <a:gd name="connsiteY1" fmla="*/ 0 h 2245895"/>
              <a:gd name="connsiteX2" fmla="*/ 1459832 w 1459832"/>
              <a:gd name="connsiteY2" fmla="*/ 0 h 2245895"/>
              <a:gd name="connsiteX3" fmla="*/ 1459832 w 1459832"/>
              <a:gd name="connsiteY3" fmla="*/ 2245895 h 2245895"/>
              <a:gd name="connsiteX4" fmla="*/ 0 w 1459832"/>
              <a:gd name="connsiteY4" fmla="*/ 2245895 h 2245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9832" h="2245895">
                <a:moveTo>
                  <a:pt x="0" y="2245895"/>
                </a:moveTo>
                <a:lnTo>
                  <a:pt x="441158" y="0"/>
                </a:lnTo>
                <a:lnTo>
                  <a:pt x="1459832" y="0"/>
                </a:lnTo>
                <a:lnTo>
                  <a:pt x="1459832" y="2245895"/>
                </a:lnTo>
                <a:lnTo>
                  <a:pt x="0" y="2245895"/>
                </a:lnTo>
                <a:close/>
              </a:path>
            </a:pathLst>
          </a:custGeom>
          <a:solidFill>
            <a:srgbClr val="CDCDCD"/>
          </a:solidFill>
          <a:ln w="12700" cap="rnd">
            <a:noFill/>
            <a:prstDash val="sysDot"/>
            <a:round/>
            <a:headEnd type="none" w="sm" len="sm"/>
            <a:tailEnd type="none" w="sm" len="sm"/>
          </a:ln>
        </p:spPr>
        <p:txBody>
          <a:bodyPr lIns="80095" tIns="40048" rIns="80095" bIns="40048"/>
          <a:lstStyle/>
          <a:p>
            <a:pPr algn="ctr" defTabSz="914287" eaLnBrk="0" hangingPunct="0">
              <a:defRPr/>
            </a:pPr>
            <a:endParaRPr lang="en-US" sz="1800" kern="0" dirty="0">
              <a:solidFill>
                <a:srgbClr val="646464"/>
              </a:solidFill>
              <a:latin typeface="EYInterstate" pitchFamily="2" charset="0"/>
              <a:cs typeface="Arial" charset="0"/>
            </a:endParaRPr>
          </a:p>
        </p:txBody>
      </p:sp>
      <p:sp>
        <p:nvSpPr>
          <p:cNvPr id="8" name="Rectangle 7"/>
          <p:cNvSpPr/>
          <p:nvPr userDrawn="1"/>
        </p:nvSpPr>
        <p:spPr bwMode="auto">
          <a:xfrm rot="10800000">
            <a:off x="3" y="2323429"/>
            <a:ext cx="10182031" cy="2072947"/>
          </a:xfrm>
          <a:prstGeom prst="rect">
            <a:avLst/>
          </a:prstGeom>
          <a:solidFill>
            <a:srgbClr val="CDCDCD"/>
          </a:solidFill>
          <a:ln w="12700" cap="rnd">
            <a:noFill/>
            <a:prstDash val="sysDot"/>
            <a:round/>
            <a:headEnd type="none" w="sm" len="sm"/>
            <a:tailEnd type="none" w="sm" len="sm"/>
          </a:ln>
        </p:spPr>
        <p:txBody>
          <a:bodyPr lIns="80095" tIns="40048" rIns="80095" bIns="40048"/>
          <a:lstStyle/>
          <a:p>
            <a:pPr algn="ctr" defTabSz="914287" eaLnBrk="0" hangingPunct="0">
              <a:defRPr/>
            </a:pPr>
            <a:endParaRPr lang="en-US" sz="1800" kern="0" dirty="0">
              <a:solidFill>
                <a:srgbClr val="646464"/>
              </a:solidFill>
              <a:latin typeface="EYInterstate" pitchFamily="2" charset="0"/>
              <a:cs typeface="Arial" charset="0"/>
            </a:endParaRP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5470" y="2590343"/>
            <a:ext cx="3078241" cy="1539121"/>
          </a:xfrm>
          <a:prstGeom prst="rect">
            <a:avLst/>
          </a:prstGeom>
        </p:spPr>
      </p:pic>
      <p:sp>
        <p:nvSpPr>
          <p:cNvPr id="11" name="Content Placeholder 2"/>
          <p:cNvSpPr>
            <a:spLocks noGrp="1"/>
          </p:cNvSpPr>
          <p:nvPr>
            <p:ph idx="1"/>
          </p:nvPr>
        </p:nvSpPr>
        <p:spPr>
          <a:xfrm>
            <a:off x="3712396" y="2323428"/>
            <a:ext cx="7315201" cy="2072948"/>
          </a:xfrm>
        </p:spPr>
        <p:txBody>
          <a:bodyPr anchor="ctr"/>
          <a:lstStyle>
            <a:lvl1pPr marL="0" indent="0">
              <a:buFontTx/>
              <a:buNone/>
              <a:defRPr>
                <a:solidFill>
                  <a:schemeClr val="tx1"/>
                </a:solidFill>
              </a:defRPr>
            </a:lvl1pPr>
            <a:lvl2pPr marL="355600" indent="0">
              <a:buFontTx/>
              <a:buNone/>
              <a:defRPr>
                <a:solidFill>
                  <a:schemeClr val="tx1"/>
                </a:solidFill>
              </a:defRPr>
            </a:lvl2pPr>
            <a:lvl3pPr marL="723900" indent="0">
              <a:buFontTx/>
              <a:buNone/>
              <a:defRPr>
                <a:solidFill>
                  <a:schemeClr val="tx1"/>
                </a:solidFill>
              </a:defRPr>
            </a:lvl3pPr>
            <a:lvl4pPr marL="1077913" indent="0">
              <a:buFontTx/>
              <a:buNone/>
              <a:defRPr>
                <a:solidFill>
                  <a:schemeClr val="tx1"/>
                </a:solidFill>
              </a:defRPr>
            </a:lvl4pPr>
            <a:lvl5pPr marL="1433512" indent="0">
              <a:buFontTx/>
              <a:buNone/>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50637356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l-GR"/>
          </a:p>
        </p:txBody>
      </p:sp>
      <p:sp>
        <p:nvSpPr>
          <p:cNvPr id="3" name="Footer Placeholder 2"/>
          <p:cNvSpPr>
            <a:spLocks noGrp="1"/>
          </p:cNvSpPr>
          <p:nvPr>
            <p:ph type="ftr" sz="quarter" idx="10"/>
          </p:nvPr>
        </p:nvSpPr>
        <p:spPr/>
        <p:txBody>
          <a:bodyPr/>
          <a:lstStyle/>
          <a:p>
            <a:r>
              <a:rPr lang="en-GB">
                <a:solidFill>
                  <a:srgbClr val="808080"/>
                </a:solidFill>
              </a:rPr>
              <a:t>HELPE Information Security</a:t>
            </a:r>
            <a:endParaRPr lang="en-GB" dirty="0">
              <a:solidFill>
                <a:srgbClr val="808080"/>
              </a:solidFill>
            </a:endParaRPr>
          </a:p>
        </p:txBody>
      </p:sp>
      <p:sp>
        <p:nvSpPr>
          <p:cNvPr id="5" name="Freeform 4"/>
          <p:cNvSpPr/>
          <p:nvPr userDrawn="1"/>
        </p:nvSpPr>
        <p:spPr bwMode="gray">
          <a:xfrm flipH="1">
            <a:off x="2" y="2614613"/>
            <a:ext cx="11280479" cy="1498600"/>
          </a:xfrm>
          <a:custGeom>
            <a:avLst/>
            <a:gdLst>
              <a:gd name="connsiteX0" fmla="*/ 85725 w 7705725"/>
              <a:gd name="connsiteY0" fmla="*/ 0 h 1704975"/>
              <a:gd name="connsiteX1" fmla="*/ 7705725 w 7705725"/>
              <a:gd name="connsiteY1" fmla="*/ 0 h 1704975"/>
              <a:gd name="connsiteX2" fmla="*/ 7705725 w 7705725"/>
              <a:gd name="connsiteY2" fmla="*/ 1704975 h 1704975"/>
              <a:gd name="connsiteX3" fmla="*/ 0 w 7705725"/>
              <a:gd name="connsiteY3" fmla="*/ 1704975 h 1704975"/>
              <a:gd name="connsiteX4" fmla="*/ 85725 w 7705725"/>
              <a:gd name="connsiteY4" fmla="*/ 0 h 1704975"/>
              <a:gd name="connsiteX0" fmla="*/ 0 w 7620000"/>
              <a:gd name="connsiteY0" fmla="*/ 0 h 1705429"/>
              <a:gd name="connsiteX1" fmla="*/ 7620000 w 7620000"/>
              <a:gd name="connsiteY1" fmla="*/ 0 h 1705429"/>
              <a:gd name="connsiteX2" fmla="*/ 7620000 w 7620000"/>
              <a:gd name="connsiteY2" fmla="*/ 1704975 h 1705429"/>
              <a:gd name="connsiteX3" fmla="*/ 329085 w 7620000"/>
              <a:gd name="connsiteY3" fmla="*/ 1705429 h 1705429"/>
              <a:gd name="connsiteX4" fmla="*/ 0 w 7620000"/>
              <a:gd name="connsiteY4" fmla="*/ 0 h 1705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00" h="1705429">
                <a:moveTo>
                  <a:pt x="0" y="0"/>
                </a:moveTo>
                <a:lnTo>
                  <a:pt x="7620000" y="0"/>
                </a:lnTo>
                <a:lnTo>
                  <a:pt x="7620000" y="1704975"/>
                </a:lnTo>
                <a:lnTo>
                  <a:pt x="329085" y="1705429"/>
                </a:lnTo>
                <a:lnTo>
                  <a:pt x="0" y="0"/>
                </a:lnTo>
                <a:close/>
              </a:path>
            </a:pathLst>
          </a:custGeom>
          <a:solidFill>
            <a:srgbClr val="646464"/>
          </a:solidFill>
          <a:ln w="9525">
            <a:noFill/>
            <a:round/>
            <a:headEnd/>
            <a:tailEnd/>
          </a:ln>
        </p:spPr>
        <p:txBody>
          <a:bodyPr lIns="83962" tIns="41981" rIns="83962" bIns="41981"/>
          <a:lstStyle/>
          <a:p>
            <a:pPr eaLnBrk="0" fontAlgn="base" hangingPunct="0">
              <a:spcBef>
                <a:spcPct val="0"/>
              </a:spcBef>
              <a:spcAft>
                <a:spcPct val="0"/>
              </a:spcAft>
              <a:defRPr/>
            </a:pPr>
            <a:endParaRPr lang="en-GB" sz="700" dirty="0">
              <a:solidFill>
                <a:srgbClr val="000000"/>
              </a:solidFill>
            </a:endParaRPr>
          </a:p>
        </p:txBody>
      </p:sp>
      <p:sp>
        <p:nvSpPr>
          <p:cNvPr id="6" name="Text Placeholder 9"/>
          <p:cNvSpPr>
            <a:spLocks noGrp="1"/>
          </p:cNvSpPr>
          <p:nvPr>
            <p:ph type="body" sz="quarter" idx="11"/>
          </p:nvPr>
        </p:nvSpPr>
        <p:spPr bwMode="gray">
          <a:xfrm>
            <a:off x="729620" y="3080634"/>
            <a:ext cx="8097944" cy="708406"/>
          </a:xfrm>
          <a:prstGeom prst="rect">
            <a:avLst/>
          </a:prstGeom>
        </p:spPr>
        <p:txBody>
          <a:bodyPr lIns="83969" tIns="41985" rIns="83969" bIns="41985"/>
          <a:lstStyle>
            <a:lvl1pPr>
              <a:lnSpc>
                <a:spcPct val="90000"/>
              </a:lnSpc>
              <a:spcAft>
                <a:spcPts val="0"/>
              </a:spcAft>
              <a:buNone/>
              <a:defRPr lang="en-GB" sz="3100" b="1" kern="1200" dirty="0" smtClean="0">
                <a:solidFill>
                  <a:srgbClr val="FFD200"/>
                </a:solidFill>
                <a:latin typeface="+mj-lt"/>
                <a:ea typeface="+mn-ea"/>
                <a:cs typeface="Arial" charset="0"/>
              </a:defRPr>
            </a:lvl1pPr>
          </a:lstStyle>
          <a:p>
            <a:pPr lvl="0"/>
            <a:r>
              <a:rPr lang="en-US" dirty="0"/>
              <a:t>Click to edit Master text styles</a:t>
            </a:r>
          </a:p>
        </p:txBody>
      </p:sp>
      <p:sp>
        <p:nvSpPr>
          <p:cNvPr id="7" name="Text Placeholder 7"/>
          <p:cNvSpPr>
            <a:spLocks noGrp="1"/>
          </p:cNvSpPr>
          <p:nvPr>
            <p:ph type="body" sz="quarter" idx="12"/>
          </p:nvPr>
        </p:nvSpPr>
        <p:spPr bwMode="gray">
          <a:xfrm>
            <a:off x="733346" y="2800662"/>
            <a:ext cx="8094156" cy="254067"/>
          </a:xfrm>
          <a:prstGeom prst="rect">
            <a:avLst/>
          </a:prstGeom>
        </p:spPr>
        <p:txBody>
          <a:bodyPr wrap="none" lIns="83969" tIns="41985" rIns="83969" bIns="41985" anchor="ctr"/>
          <a:lstStyle>
            <a:lvl1pPr>
              <a:buNone/>
              <a:defRPr lang="en-US" sz="1500" b="1" kern="1200" dirty="0" smtClean="0">
                <a:solidFill>
                  <a:schemeClr val="tx2"/>
                </a:solidFill>
                <a:latin typeface="+mj-lt"/>
                <a:ea typeface="+mn-ea"/>
                <a:cs typeface="Arial" charset="0"/>
              </a:defRPr>
            </a:lvl1pPr>
          </a:lstStyle>
          <a:p>
            <a:pPr lvl="0"/>
            <a:r>
              <a:rPr lang="en-US" dirty="0"/>
              <a:t>Click to edit Master text styles</a:t>
            </a:r>
          </a:p>
        </p:txBody>
      </p:sp>
      <p:sp>
        <p:nvSpPr>
          <p:cNvPr id="4" name="Rectangle 3"/>
          <p:cNvSpPr/>
          <p:nvPr userDrawn="1"/>
        </p:nvSpPr>
        <p:spPr>
          <a:xfrm>
            <a:off x="10848528" y="6415200"/>
            <a:ext cx="936104" cy="326168"/>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200" dirty="0">
              <a:solidFill>
                <a:schemeClr val="tx1"/>
              </a:solidFill>
            </a:endParaRPr>
          </a:p>
        </p:txBody>
      </p:sp>
    </p:spTree>
    <p:extLst>
      <p:ext uri="{BB962C8B-B14F-4D97-AF65-F5344CB8AC3E}">
        <p14:creationId xmlns:p14="http://schemas.microsoft.com/office/powerpoint/2010/main" val="364072820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sp>
        <p:nvSpPr>
          <p:cNvPr id="3" name="Text Placeholder 2"/>
          <p:cNvSpPr>
            <a:spLocks noGrp="1"/>
          </p:cNvSpPr>
          <p:nvPr>
            <p:ph type="body" sz="quarter" idx="11"/>
          </p:nvPr>
        </p:nvSpPr>
        <p:spPr>
          <a:xfrm>
            <a:off x="607485" y="1025526"/>
            <a:ext cx="10972800" cy="1643063"/>
          </a:xfrm>
        </p:spPr>
        <p:txBody>
          <a:bodyPr/>
          <a:lstStyle>
            <a:lvl1pPr marL="0" indent="0" algn="l">
              <a:lnSpc>
                <a:spcPct val="85000"/>
              </a:lnSpc>
              <a:spcBef>
                <a:spcPts val="0"/>
              </a:spcBef>
              <a:buNone/>
              <a:defRPr sz="5000" b="1">
                <a:solidFill>
                  <a:schemeClr val="bg2"/>
                </a:solidFill>
                <a:latin typeface="+mj-lt"/>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Line 11"/>
          <p:cNvSpPr>
            <a:spLocks noChangeShapeType="1"/>
          </p:cNvSpPr>
          <p:nvPr userDrawn="1"/>
        </p:nvSpPr>
        <p:spPr bwMode="auto">
          <a:xfrm>
            <a:off x="609600" y="6242400"/>
            <a:ext cx="10972800" cy="0"/>
          </a:xfrm>
          <a:prstGeom prst="line">
            <a:avLst/>
          </a:prstGeom>
          <a:noFill/>
          <a:ln w="3175">
            <a:solidFill>
              <a:schemeClr val="bg1"/>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800" dirty="0">
              <a:solidFill>
                <a:srgbClr val="808080"/>
              </a:solidFill>
            </a:endParaRPr>
          </a:p>
        </p:txBody>
      </p:sp>
    </p:spTree>
    <p:extLst>
      <p:ext uri="{BB962C8B-B14F-4D97-AF65-F5344CB8AC3E}">
        <p14:creationId xmlns:p14="http://schemas.microsoft.com/office/powerpoint/2010/main" val="296772635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a:t>Click to edit Master title style</a:t>
            </a:r>
            <a:endParaRPr lang="en-US" dirty="0"/>
          </a:p>
        </p:txBody>
      </p:sp>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sp>
        <p:nvSpPr>
          <p:cNvPr id="3077" name="Freeform 5"/>
          <p:cNvSpPr>
            <a:spLocks/>
          </p:cNvSpPr>
          <p:nvPr userDrawn="1"/>
        </p:nvSpPr>
        <p:spPr bwMode="gray">
          <a:xfrm>
            <a:off x="609600" y="1039814"/>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Tree>
    <p:extLst>
      <p:ext uri="{BB962C8B-B14F-4D97-AF65-F5344CB8AC3E}">
        <p14:creationId xmlns:p14="http://schemas.microsoft.com/office/powerpoint/2010/main" val="1899230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a:t>Click to edit Master title style</a:t>
            </a:r>
            <a:endParaRPr lang="en-US" dirty="0"/>
          </a:p>
        </p:txBody>
      </p:sp>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sp>
        <p:nvSpPr>
          <p:cNvPr id="4101" name="Freeform 5"/>
          <p:cNvSpPr>
            <a:spLocks/>
          </p:cNvSpPr>
          <p:nvPr userDrawn="1"/>
        </p:nvSpPr>
        <p:spPr bwMode="gray">
          <a:xfrm>
            <a:off x="609600" y="1040400"/>
            <a:ext cx="10972800" cy="5184775"/>
          </a:xfrm>
          <a:custGeom>
            <a:avLst/>
            <a:gdLst/>
            <a:ahLst/>
            <a:cxnLst>
              <a:cxn ang="0">
                <a:pos x="0" y="0"/>
              </a:cxn>
              <a:cxn ang="0">
                <a:pos x="0" y="3266"/>
              </a:cxn>
              <a:cxn ang="0">
                <a:pos x="5184" y="2352"/>
              </a:cxn>
              <a:cxn ang="0">
                <a:pos x="5184" y="0"/>
              </a:cxn>
              <a:cxn ang="0">
                <a:pos x="0" y="0"/>
              </a:cxn>
            </a:cxnLst>
            <a:rect l="0" t="0" r="r" b="b"/>
            <a:pathLst>
              <a:path w="5184" h="3266">
                <a:moveTo>
                  <a:pt x="0" y="0"/>
                </a:moveTo>
                <a:lnTo>
                  <a:pt x="0" y="3266"/>
                </a:lnTo>
                <a:lnTo>
                  <a:pt x="5184" y="2352"/>
                </a:lnTo>
                <a:lnTo>
                  <a:pt x="5184" y="0"/>
                </a:lnTo>
                <a:lnTo>
                  <a:pt x="0"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Tree>
    <p:extLst>
      <p:ext uri="{BB962C8B-B14F-4D97-AF65-F5344CB8AC3E}">
        <p14:creationId xmlns:p14="http://schemas.microsoft.com/office/powerpoint/2010/main" val="260905094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4">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609600" y="201168"/>
            <a:ext cx="10972800" cy="80467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l">
              <a:defRPr/>
            </a:lvl1pPr>
          </a:lstStyle>
          <a:p>
            <a:pPr lvl="0" algn="l" fontAlgn="base">
              <a:lnSpc>
                <a:spcPct val="85000"/>
              </a:lnSpc>
              <a:spcAft>
                <a:spcPct val="0"/>
              </a:spcAft>
            </a:pPr>
            <a:r>
              <a:rPr lang="en-US"/>
              <a:t>Click to edit Master title style</a:t>
            </a:r>
            <a:endParaRPr lang="en-US" dirty="0"/>
          </a:p>
        </p:txBody>
      </p:sp>
      <p:sp>
        <p:nvSpPr>
          <p:cNvPr id="12" name="Footer Placeholder 11"/>
          <p:cNvSpPr>
            <a:spLocks noGrp="1"/>
          </p:cNvSpPr>
          <p:nvPr>
            <p:ph type="ftr" sz="quarter" idx="10"/>
          </p:nvPr>
        </p:nvSpPr>
        <p:spPr/>
        <p:txBody>
          <a:bodyPr/>
          <a:lstStyle/>
          <a:p>
            <a:r>
              <a:rPr lang="en-US">
                <a:solidFill>
                  <a:srgbClr val="808080"/>
                </a:solidFill>
              </a:rPr>
              <a:t>Presentation title</a:t>
            </a:r>
            <a:endParaRPr lang="en-US" dirty="0">
              <a:solidFill>
                <a:srgbClr val="808080"/>
              </a:solidFill>
            </a:endParaRPr>
          </a:p>
        </p:txBody>
      </p:sp>
      <p:pic>
        <p:nvPicPr>
          <p:cNvPr id="6" name="Picture 2"/>
          <p:cNvPicPr>
            <a:picLocks noChangeAspect="1" noChangeArrowheads="1"/>
          </p:cNvPicPr>
          <p:nvPr userDrawn="1"/>
        </p:nvPicPr>
        <p:blipFill>
          <a:blip r:embed="rId2" cstate="print"/>
          <a:srcRect/>
          <a:stretch>
            <a:fillRect/>
          </a:stretch>
        </p:blipFill>
        <p:spPr bwMode="auto">
          <a:xfrm>
            <a:off x="609601" y="1044000"/>
            <a:ext cx="10967399" cy="5184000"/>
          </a:xfrm>
          <a:prstGeom prst="rect">
            <a:avLst/>
          </a:prstGeom>
          <a:noFill/>
          <a:ln w="9525">
            <a:noFill/>
            <a:miter lim="800000"/>
            <a:headEnd/>
            <a:tailEnd/>
          </a:ln>
          <a:effectLst/>
        </p:spPr>
      </p:pic>
    </p:spTree>
    <p:extLst>
      <p:ext uri="{BB962C8B-B14F-4D97-AF65-F5344CB8AC3E}">
        <p14:creationId xmlns:p14="http://schemas.microsoft.com/office/powerpoint/2010/main" val="232377379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heme" Target="../theme/theme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theme" Target="../theme/theme4.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01600"/>
            <a:ext cx="10972800" cy="860400"/>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p:cNvSpPr>
            <a:spLocks noGrp="1"/>
          </p:cNvSpPr>
          <p:nvPr>
            <p:ph type="body" idx="1"/>
          </p:nvPr>
        </p:nvSpPr>
        <p:spPr>
          <a:xfrm>
            <a:off x="609600" y="1425600"/>
            <a:ext cx="10972800" cy="46980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p:cNvSpPr>
            <a:spLocks noGrp="1"/>
          </p:cNvSpPr>
          <p:nvPr>
            <p:ph type="ftr" sz="quarter" idx="3"/>
          </p:nvPr>
        </p:nvSpPr>
        <p:spPr>
          <a:xfrm>
            <a:off x="3451200" y="6415200"/>
            <a:ext cx="4579200" cy="201600"/>
          </a:xfrm>
          <a:prstGeom prst="rect">
            <a:avLst/>
          </a:prstGeom>
        </p:spPr>
        <p:txBody>
          <a:bodyPr vert="horz" lIns="0" tIns="0" rIns="0" bIns="0" rtlCol="0" anchor="t" anchorCtr="0">
            <a:noAutofit/>
          </a:bodyPr>
          <a:lstStyle>
            <a:lvl1pPr algn="l">
              <a:defRPr sz="1100">
                <a:solidFill>
                  <a:schemeClr val="bg1"/>
                </a:solidFill>
              </a:defRPr>
            </a:lvl1pPr>
          </a:lstStyle>
          <a:p>
            <a:r>
              <a:rPr lang="en-GB">
                <a:solidFill>
                  <a:srgbClr val="808080"/>
                </a:solidFill>
              </a:rPr>
              <a:t>Presentation title</a:t>
            </a:r>
            <a:endParaRPr lang="en-GB" dirty="0">
              <a:solidFill>
                <a:srgbClr val="808080"/>
              </a:solidFill>
            </a:endParaRPr>
          </a:p>
        </p:txBody>
      </p:sp>
      <p:sp>
        <p:nvSpPr>
          <p:cNvPr id="7" name="TextBox 6"/>
          <p:cNvSpPr txBox="1"/>
          <p:nvPr/>
        </p:nvSpPr>
        <p:spPr>
          <a:xfrm>
            <a:off x="609600" y="6415200"/>
            <a:ext cx="960000" cy="198000"/>
          </a:xfrm>
          <a:prstGeom prst="rect">
            <a:avLst/>
          </a:prstGeom>
          <a:noFill/>
        </p:spPr>
        <p:txBody>
          <a:bodyPr wrap="square" lIns="0" tIns="0" rIns="0" bIns="0" rtlCol="0">
            <a:noAutofit/>
          </a:bodyPr>
          <a:lstStyle/>
          <a:p>
            <a:r>
              <a:rPr lang="en-GB" sz="1100" dirty="0">
                <a:solidFill>
                  <a:srgbClr val="808080"/>
                </a:solidFill>
              </a:rPr>
              <a:t>Page </a:t>
            </a:r>
            <a:fld id="{9AE4D82F-B047-469B-AC52-A46321747EAF}" type="slidenum">
              <a:rPr lang="en-GB" sz="1100">
                <a:solidFill>
                  <a:srgbClr val="808080"/>
                </a:solidFill>
              </a:rPr>
              <a:pPr/>
              <a:t>‹#›</a:t>
            </a:fld>
            <a:endParaRPr lang="en-GB" sz="1100" dirty="0">
              <a:solidFill>
                <a:srgbClr val="808080"/>
              </a:solidFill>
            </a:endParaRPr>
          </a:p>
        </p:txBody>
      </p:sp>
      <p:grpSp>
        <p:nvGrpSpPr>
          <p:cNvPr id="8" name="Group 7"/>
          <p:cNvGrpSpPr/>
          <p:nvPr/>
        </p:nvGrpSpPr>
        <p:grpSpPr bwMode="gray">
          <a:xfrm>
            <a:off x="11131552" y="6450014"/>
            <a:ext cx="450849" cy="204787"/>
            <a:chOff x="8348663" y="6450013"/>
            <a:chExt cx="338137" cy="204787"/>
          </a:xfrm>
          <a:solidFill>
            <a:srgbClr val="808080"/>
          </a:solidFill>
        </p:grpSpPr>
        <p:sp>
          <p:nvSpPr>
            <p:cNvPr id="10" name="Freeform 5"/>
            <p:cNvSpPr>
              <a:spLocks/>
            </p:cNvSpPr>
            <p:nvPr userDrawn="1"/>
          </p:nvSpPr>
          <p:spPr bwMode="gray">
            <a:xfrm>
              <a:off x="8348663" y="6450013"/>
              <a:ext cx="163512" cy="204787"/>
            </a:xfrm>
            <a:custGeom>
              <a:avLst/>
              <a:gdLst/>
              <a:ahLst/>
              <a:cxnLst>
                <a:cxn ang="0">
                  <a:pos x="39" y="78"/>
                </a:cxn>
                <a:cxn ang="0">
                  <a:pos x="85" y="78"/>
                </a:cxn>
                <a:cxn ang="0">
                  <a:pos x="85" y="51"/>
                </a:cxn>
                <a:cxn ang="0">
                  <a:pos x="39" y="51"/>
                </a:cxn>
                <a:cxn ang="0">
                  <a:pos x="39" y="30"/>
                </a:cxn>
                <a:cxn ang="0">
                  <a:pos x="90" y="30"/>
                </a:cxn>
                <a:cxn ang="0">
                  <a:pos x="73" y="0"/>
                </a:cxn>
                <a:cxn ang="0">
                  <a:pos x="0" y="0"/>
                </a:cxn>
                <a:cxn ang="0">
                  <a:pos x="0" y="129"/>
                </a:cxn>
                <a:cxn ang="0">
                  <a:pos x="103" y="129"/>
                </a:cxn>
                <a:cxn ang="0">
                  <a:pos x="103" y="99"/>
                </a:cxn>
                <a:cxn ang="0">
                  <a:pos x="39" y="99"/>
                </a:cxn>
                <a:cxn ang="0">
                  <a:pos x="39" y="78"/>
                </a:cxn>
              </a:cxnLst>
              <a:rect l="0" t="0" r="r" b="b"/>
              <a:pathLst>
                <a:path w="103" h="129">
                  <a:moveTo>
                    <a:pt x="39" y="78"/>
                  </a:moveTo>
                  <a:lnTo>
                    <a:pt x="85" y="78"/>
                  </a:lnTo>
                  <a:lnTo>
                    <a:pt x="85" y="51"/>
                  </a:lnTo>
                  <a:lnTo>
                    <a:pt x="39" y="51"/>
                  </a:lnTo>
                  <a:lnTo>
                    <a:pt x="39" y="30"/>
                  </a:lnTo>
                  <a:lnTo>
                    <a:pt x="90" y="30"/>
                  </a:lnTo>
                  <a:lnTo>
                    <a:pt x="73" y="0"/>
                  </a:lnTo>
                  <a:lnTo>
                    <a:pt x="0" y="0"/>
                  </a:lnTo>
                  <a:lnTo>
                    <a:pt x="0" y="129"/>
                  </a:lnTo>
                  <a:lnTo>
                    <a:pt x="103" y="129"/>
                  </a:lnTo>
                  <a:lnTo>
                    <a:pt x="103" y="99"/>
                  </a:lnTo>
                  <a:lnTo>
                    <a:pt x="39" y="99"/>
                  </a:lnTo>
                  <a:lnTo>
                    <a:pt x="39" y="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
          <p:nvSpPr>
            <p:cNvPr id="11" name="Freeform 6"/>
            <p:cNvSpPr>
              <a:spLocks/>
            </p:cNvSpPr>
            <p:nvPr userDrawn="1"/>
          </p:nvSpPr>
          <p:spPr bwMode="gray">
            <a:xfrm>
              <a:off x="8483600" y="6450013"/>
              <a:ext cx="203200" cy="204787"/>
            </a:xfrm>
            <a:custGeom>
              <a:avLst/>
              <a:gdLst/>
              <a:ahLst/>
              <a:cxnLst>
                <a:cxn ang="0">
                  <a:pos x="86" y="0"/>
                </a:cxn>
                <a:cxn ang="0">
                  <a:pos x="64" y="42"/>
                </a:cxn>
                <a:cxn ang="0">
                  <a:pos x="42" y="0"/>
                </a:cxn>
                <a:cxn ang="0">
                  <a:pos x="0" y="0"/>
                </a:cxn>
                <a:cxn ang="0">
                  <a:pos x="45" y="78"/>
                </a:cxn>
                <a:cxn ang="0">
                  <a:pos x="45" y="129"/>
                </a:cxn>
                <a:cxn ang="0">
                  <a:pos x="83" y="129"/>
                </a:cxn>
                <a:cxn ang="0">
                  <a:pos x="83" y="78"/>
                </a:cxn>
                <a:cxn ang="0">
                  <a:pos x="128" y="0"/>
                </a:cxn>
                <a:cxn ang="0">
                  <a:pos x="86" y="0"/>
                </a:cxn>
              </a:cxnLst>
              <a:rect l="0" t="0" r="r" b="b"/>
              <a:pathLst>
                <a:path w="128" h="129">
                  <a:moveTo>
                    <a:pt x="86" y="0"/>
                  </a:moveTo>
                  <a:lnTo>
                    <a:pt x="64" y="42"/>
                  </a:lnTo>
                  <a:lnTo>
                    <a:pt x="42" y="0"/>
                  </a:lnTo>
                  <a:lnTo>
                    <a:pt x="0" y="0"/>
                  </a:lnTo>
                  <a:lnTo>
                    <a:pt x="45" y="78"/>
                  </a:lnTo>
                  <a:lnTo>
                    <a:pt x="45" y="129"/>
                  </a:lnTo>
                  <a:lnTo>
                    <a:pt x="83" y="129"/>
                  </a:lnTo>
                  <a:lnTo>
                    <a:pt x="83" y="78"/>
                  </a:lnTo>
                  <a:lnTo>
                    <a:pt x="128" y="0"/>
                  </a:lnTo>
                  <a:lnTo>
                    <a:pt x="8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grpSp>
    </p:spTree>
    <p:extLst>
      <p:ext uri="{BB962C8B-B14F-4D97-AF65-F5344CB8AC3E}">
        <p14:creationId xmlns:p14="http://schemas.microsoft.com/office/powerpoint/2010/main" val="11414786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p:fade/>
  </p:transition>
  <p:hf sldNum="0" hdr="0" dt="0"/>
  <p:txStyles>
    <p:titleStyle>
      <a:lvl1pPr algn="l" defTabSz="914400" rtl="0" eaLnBrk="1" latinLnBrk="0" hangingPunct="1">
        <a:lnSpc>
          <a:spcPct val="85000"/>
        </a:lnSpc>
        <a:spcBef>
          <a:spcPct val="0"/>
        </a:spcBef>
        <a:buNone/>
        <a:defRPr sz="3000" b="1" kern="120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01600"/>
            <a:ext cx="10972800" cy="86040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600" y="1425600"/>
            <a:ext cx="10972800" cy="469800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3"/>
          </p:nvPr>
        </p:nvSpPr>
        <p:spPr>
          <a:xfrm>
            <a:off x="3451200" y="6415200"/>
            <a:ext cx="4579200" cy="201600"/>
          </a:xfrm>
          <a:prstGeom prst="rect">
            <a:avLst/>
          </a:prstGeom>
        </p:spPr>
        <p:txBody>
          <a:bodyPr vert="horz" lIns="0" tIns="0" rIns="0" bIns="0" rtlCol="0" anchor="t" anchorCtr="0">
            <a:noAutofit/>
          </a:bodyPr>
          <a:lstStyle>
            <a:lvl1pPr algn="l">
              <a:defRPr sz="1100">
                <a:solidFill>
                  <a:schemeClr val="bg1"/>
                </a:solidFill>
              </a:defRPr>
            </a:lvl1pPr>
          </a:lstStyle>
          <a:p>
            <a:r>
              <a:rPr lang="en-GB">
                <a:solidFill>
                  <a:srgbClr val="808080"/>
                </a:solidFill>
              </a:rPr>
              <a:t>Presentation title</a:t>
            </a:r>
            <a:endParaRPr lang="en-GB" dirty="0">
              <a:solidFill>
                <a:srgbClr val="808080"/>
              </a:solidFill>
            </a:endParaRPr>
          </a:p>
        </p:txBody>
      </p:sp>
      <p:sp>
        <p:nvSpPr>
          <p:cNvPr id="7" name="TextBox 6"/>
          <p:cNvSpPr txBox="1"/>
          <p:nvPr/>
        </p:nvSpPr>
        <p:spPr>
          <a:xfrm>
            <a:off x="609600" y="6415200"/>
            <a:ext cx="960000" cy="198000"/>
          </a:xfrm>
          <a:prstGeom prst="rect">
            <a:avLst/>
          </a:prstGeom>
          <a:noFill/>
        </p:spPr>
        <p:txBody>
          <a:bodyPr wrap="square" lIns="0" tIns="0" rIns="0" bIns="0" rtlCol="0">
            <a:noAutofit/>
          </a:bodyPr>
          <a:lstStyle/>
          <a:p>
            <a:r>
              <a:rPr lang="en-GB" sz="1100" dirty="0">
                <a:solidFill>
                  <a:srgbClr val="808080"/>
                </a:solidFill>
              </a:rPr>
              <a:t>Page </a:t>
            </a:r>
            <a:fld id="{9AE4D82F-B047-469B-AC52-A46321747EAF}" type="slidenum">
              <a:rPr lang="en-GB" sz="1100">
                <a:solidFill>
                  <a:srgbClr val="808080"/>
                </a:solidFill>
              </a:rPr>
              <a:pPr/>
              <a:t>‹#›</a:t>
            </a:fld>
            <a:endParaRPr lang="en-GB" sz="1100" dirty="0">
              <a:solidFill>
                <a:srgbClr val="808080"/>
              </a:solidFill>
            </a:endParaRPr>
          </a:p>
        </p:txBody>
      </p:sp>
      <p:grpSp>
        <p:nvGrpSpPr>
          <p:cNvPr id="8" name="Group 7"/>
          <p:cNvGrpSpPr/>
          <p:nvPr/>
        </p:nvGrpSpPr>
        <p:grpSpPr bwMode="gray">
          <a:xfrm>
            <a:off x="11131552" y="6450014"/>
            <a:ext cx="450849" cy="204787"/>
            <a:chOff x="8348663" y="6450013"/>
            <a:chExt cx="338137" cy="204787"/>
          </a:xfrm>
          <a:solidFill>
            <a:srgbClr val="808080"/>
          </a:solidFill>
        </p:grpSpPr>
        <p:sp>
          <p:nvSpPr>
            <p:cNvPr id="10" name="Freeform 5"/>
            <p:cNvSpPr>
              <a:spLocks/>
            </p:cNvSpPr>
            <p:nvPr userDrawn="1"/>
          </p:nvSpPr>
          <p:spPr bwMode="gray">
            <a:xfrm>
              <a:off x="8348663" y="6450013"/>
              <a:ext cx="163512" cy="204787"/>
            </a:xfrm>
            <a:custGeom>
              <a:avLst/>
              <a:gdLst/>
              <a:ahLst/>
              <a:cxnLst>
                <a:cxn ang="0">
                  <a:pos x="39" y="78"/>
                </a:cxn>
                <a:cxn ang="0">
                  <a:pos x="85" y="78"/>
                </a:cxn>
                <a:cxn ang="0">
                  <a:pos x="85" y="51"/>
                </a:cxn>
                <a:cxn ang="0">
                  <a:pos x="39" y="51"/>
                </a:cxn>
                <a:cxn ang="0">
                  <a:pos x="39" y="30"/>
                </a:cxn>
                <a:cxn ang="0">
                  <a:pos x="90" y="30"/>
                </a:cxn>
                <a:cxn ang="0">
                  <a:pos x="73" y="0"/>
                </a:cxn>
                <a:cxn ang="0">
                  <a:pos x="0" y="0"/>
                </a:cxn>
                <a:cxn ang="0">
                  <a:pos x="0" y="129"/>
                </a:cxn>
                <a:cxn ang="0">
                  <a:pos x="103" y="129"/>
                </a:cxn>
                <a:cxn ang="0">
                  <a:pos x="103" y="99"/>
                </a:cxn>
                <a:cxn ang="0">
                  <a:pos x="39" y="99"/>
                </a:cxn>
                <a:cxn ang="0">
                  <a:pos x="39" y="78"/>
                </a:cxn>
              </a:cxnLst>
              <a:rect l="0" t="0" r="r" b="b"/>
              <a:pathLst>
                <a:path w="103" h="129">
                  <a:moveTo>
                    <a:pt x="39" y="78"/>
                  </a:moveTo>
                  <a:lnTo>
                    <a:pt x="85" y="78"/>
                  </a:lnTo>
                  <a:lnTo>
                    <a:pt x="85" y="51"/>
                  </a:lnTo>
                  <a:lnTo>
                    <a:pt x="39" y="51"/>
                  </a:lnTo>
                  <a:lnTo>
                    <a:pt x="39" y="30"/>
                  </a:lnTo>
                  <a:lnTo>
                    <a:pt x="90" y="30"/>
                  </a:lnTo>
                  <a:lnTo>
                    <a:pt x="73" y="0"/>
                  </a:lnTo>
                  <a:lnTo>
                    <a:pt x="0" y="0"/>
                  </a:lnTo>
                  <a:lnTo>
                    <a:pt x="0" y="129"/>
                  </a:lnTo>
                  <a:lnTo>
                    <a:pt x="103" y="129"/>
                  </a:lnTo>
                  <a:lnTo>
                    <a:pt x="103" y="99"/>
                  </a:lnTo>
                  <a:lnTo>
                    <a:pt x="39" y="99"/>
                  </a:lnTo>
                  <a:lnTo>
                    <a:pt x="39" y="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
          <p:nvSpPr>
            <p:cNvPr id="11" name="Freeform 6"/>
            <p:cNvSpPr>
              <a:spLocks/>
            </p:cNvSpPr>
            <p:nvPr userDrawn="1"/>
          </p:nvSpPr>
          <p:spPr bwMode="gray">
            <a:xfrm>
              <a:off x="8483600" y="6450013"/>
              <a:ext cx="203200" cy="204787"/>
            </a:xfrm>
            <a:custGeom>
              <a:avLst/>
              <a:gdLst/>
              <a:ahLst/>
              <a:cxnLst>
                <a:cxn ang="0">
                  <a:pos x="86" y="0"/>
                </a:cxn>
                <a:cxn ang="0">
                  <a:pos x="64" y="42"/>
                </a:cxn>
                <a:cxn ang="0">
                  <a:pos x="42" y="0"/>
                </a:cxn>
                <a:cxn ang="0">
                  <a:pos x="0" y="0"/>
                </a:cxn>
                <a:cxn ang="0">
                  <a:pos x="45" y="78"/>
                </a:cxn>
                <a:cxn ang="0">
                  <a:pos x="45" y="129"/>
                </a:cxn>
                <a:cxn ang="0">
                  <a:pos x="83" y="129"/>
                </a:cxn>
                <a:cxn ang="0">
                  <a:pos x="83" y="78"/>
                </a:cxn>
                <a:cxn ang="0">
                  <a:pos x="128" y="0"/>
                </a:cxn>
                <a:cxn ang="0">
                  <a:pos x="86" y="0"/>
                </a:cxn>
              </a:cxnLst>
              <a:rect l="0" t="0" r="r" b="b"/>
              <a:pathLst>
                <a:path w="128" h="129">
                  <a:moveTo>
                    <a:pt x="86" y="0"/>
                  </a:moveTo>
                  <a:lnTo>
                    <a:pt x="64" y="42"/>
                  </a:lnTo>
                  <a:lnTo>
                    <a:pt x="42" y="0"/>
                  </a:lnTo>
                  <a:lnTo>
                    <a:pt x="0" y="0"/>
                  </a:lnTo>
                  <a:lnTo>
                    <a:pt x="45" y="78"/>
                  </a:lnTo>
                  <a:lnTo>
                    <a:pt x="45" y="129"/>
                  </a:lnTo>
                  <a:lnTo>
                    <a:pt x="83" y="129"/>
                  </a:lnTo>
                  <a:lnTo>
                    <a:pt x="83" y="78"/>
                  </a:lnTo>
                  <a:lnTo>
                    <a:pt x="128" y="0"/>
                  </a:lnTo>
                  <a:lnTo>
                    <a:pt x="8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grpSp>
    </p:spTree>
    <p:extLst>
      <p:ext uri="{BB962C8B-B14F-4D97-AF65-F5344CB8AC3E}">
        <p14:creationId xmlns:p14="http://schemas.microsoft.com/office/powerpoint/2010/main" val="353097775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722" r:id="rId16"/>
  </p:sldLayoutIdLst>
  <p:transition>
    <p:fade/>
  </p:transition>
  <p:hf sldNum="0" hdr="0" dt="0"/>
  <p:txStyles>
    <p:titleStyle>
      <a:lvl1pPr algn="l" defTabSz="914400" rtl="0" eaLnBrk="1" latinLnBrk="0" hangingPunct="1">
        <a:lnSpc>
          <a:spcPct val="85000"/>
        </a:lnSpc>
        <a:spcBef>
          <a:spcPct val="0"/>
        </a:spcBef>
        <a:buNone/>
        <a:defRPr sz="3000" b="1" kern="1200">
          <a:solidFill>
            <a:srgbClr val="808080"/>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rgbClr val="808080"/>
          </a:solidFill>
          <a:latin typeface="+mn-lt"/>
          <a:ea typeface="+mn-ea"/>
          <a:cs typeface="+mn-cs"/>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rgbClr val="808080"/>
          </a:solidFill>
          <a:latin typeface="+mn-lt"/>
          <a:ea typeface="+mn-ea"/>
          <a:cs typeface="+mn-cs"/>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rgbClr val="808080"/>
          </a:solidFill>
          <a:latin typeface="+mn-lt"/>
          <a:ea typeface="+mn-ea"/>
          <a:cs typeface="+mn-cs"/>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mn-lt"/>
          <a:ea typeface="+mn-ea"/>
          <a:cs typeface="+mn-cs"/>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01600"/>
            <a:ext cx="10972800" cy="86040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600" y="1425600"/>
            <a:ext cx="10972800" cy="469800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p:cNvSpPr>
            <a:spLocks noGrp="1"/>
          </p:cNvSpPr>
          <p:nvPr>
            <p:ph type="ftr" sz="quarter" idx="3"/>
          </p:nvPr>
        </p:nvSpPr>
        <p:spPr>
          <a:xfrm>
            <a:off x="3451200" y="6415200"/>
            <a:ext cx="4579200" cy="201600"/>
          </a:xfrm>
          <a:prstGeom prst="rect">
            <a:avLst/>
          </a:prstGeom>
        </p:spPr>
        <p:txBody>
          <a:bodyPr vert="horz" lIns="0" tIns="0" rIns="0" bIns="0" rtlCol="0" anchor="t" anchorCtr="0">
            <a:noAutofit/>
          </a:bodyPr>
          <a:lstStyle>
            <a:lvl1pPr algn="l">
              <a:defRPr sz="1100">
                <a:solidFill>
                  <a:schemeClr val="bg1"/>
                </a:solidFill>
              </a:defRPr>
            </a:lvl1pPr>
          </a:lstStyle>
          <a:p>
            <a:r>
              <a:rPr lang="en-GB">
                <a:solidFill>
                  <a:srgbClr val="808080"/>
                </a:solidFill>
              </a:rPr>
              <a:t>Presentation title</a:t>
            </a:r>
            <a:endParaRPr lang="en-GB" dirty="0">
              <a:solidFill>
                <a:srgbClr val="808080"/>
              </a:solidFill>
            </a:endParaRPr>
          </a:p>
        </p:txBody>
      </p:sp>
      <p:sp>
        <p:nvSpPr>
          <p:cNvPr id="7" name="TextBox 6"/>
          <p:cNvSpPr txBox="1"/>
          <p:nvPr/>
        </p:nvSpPr>
        <p:spPr>
          <a:xfrm>
            <a:off x="609600" y="6415200"/>
            <a:ext cx="960000" cy="198000"/>
          </a:xfrm>
          <a:prstGeom prst="rect">
            <a:avLst/>
          </a:prstGeom>
          <a:noFill/>
        </p:spPr>
        <p:txBody>
          <a:bodyPr wrap="square" lIns="0" tIns="0" rIns="0" bIns="0" rtlCol="0">
            <a:noAutofit/>
          </a:bodyPr>
          <a:lstStyle/>
          <a:p>
            <a:r>
              <a:rPr lang="en-GB" sz="1100" dirty="0">
                <a:solidFill>
                  <a:srgbClr val="808080"/>
                </a:solidFill>
              </a:rPr>
              <a:t>Page </a:t>
            </a:r>
            <a:fld id="{9AE4D82F-B047-469B-AC52-A46321747EAF}" type="slidenum">
              <a:rPr lang="en-GB" sz="1100">
                <a:solidFill>
                  <a:srgbClr val="808080"/>
                </a:solidFill>
              </a:rPr>
              <a:pPr/>
              <a:t>‹#›</a:t>
            </a:fld>
            <a:endParaRPr lang="en-GB" sz="1100" dirty="0">
              <a:solidFill>
                <a:srgbClr val="808080"/>
              </a:solidFill>
            </a:endParaRPr>
          </a:p>
        </p:txBody>
      </p:sp>
      <p:grpSp>
        <p:nvGrpSpPr>
          <p:cNvPr id="8" name="Group 7"/>
          <p:cNvGrpSpPr/>
          <p:nvPr/>
        </p:nvGrpSpPr>
        <p:grpSpPr bwMode="gray">
          <a:xfrm>
            <a:off x="11131552" y="6450014"/>
            <a:ext cx="450849" cy="204787"/>
            <a:chOff x="8348663" y="6450013"/>
            <a:chExt cx="338137" cy="204787"/>
          </a:xfrm>
          <a:solidFill>
            <a:srgbClr val="808080"/>
          </a:solidFill>
        </p:grpSpPr>
        <p:sp>
          <p:nvSpPr>
            <p:cNvPr id="10" name="Freeform 5"/>
            <p:cNvSpPr>
              <a:spLocks/>
            </p:cNvSpPr>
            <p:nvPr userDrawn="1"/>
          </p:nvSpPr>
          <p:spPr bwMode="gray">
            <a:xfrm>
              <a:off x="8348663" y="6450013"/>
              <a:ext cx="163512" cy="204787"/>
            </a:xfrm>
            <a:custGeom>
              <a:avLst/>
              <a:gdLst/>
              <a:ahLst/>
              <a:cxnLst>
                <a:cxn ang="0">
                  <a:pos x="39" y="78"/>
                </a:cxn>
                <a:cxn ang="0">
                  <a:pos x="85" y="78"/>
                </a:cxn>
                <a:cxn ang="0">
                  <a:pos x="85" y="51"/>
                </a:cxn>
                <a:cxn ang="0">
                  <a:pos x="39" y="51"/>
                </a:cxn>
                <a:cxn ang="0">
                  <a:pos x="39" y="30"/>
                </a:cxn>
                <a:cxn ang="0">
                  <a:pos x="90" y="30"/>
                </a:cxn>
                <a:cxn ang="0">
                  <a:pos x="73" y="0"/>
                </a:cxn>
                <a:cxn ang="0">
                  <a:pos x="0" y="0"/>
                </a:cxn>
                <a:cxn ang="0">
                  <a:pos x="0" y="129"/>
                </a:cxn>
                <a:cxn ang="0">
                  <a:pos x="103" y="129"/>
                </a:cxn>
                <a:cxn ang="0">
                  <a:pos x="103" y="99"/>
                </a:cxn>
                <a:cxn ang="0">
                  <a:pos x="39" y="99"/>
                </a:cxn>
                <a:cxn ang="0">
                  <a:pos x="39" y="78"/>
                </a:cxn>
              </a:cxnLst>
              <a:rect l="0" t="0" r="r" b="b"/>
              <a:pathLst>
                <a:path w="103" h="129">
                  <a:moveTo>
                    <a:pt x="39" y="78"/>
                  </a:moveTo>
                  <a:lnTo>
                    <a:pt x="85" y="78"/>
                  </a:lnTo>
                  <a:lnTo>
                    <a:pt x="85" y="51"/>
                  </a:lnTo>
                  <a:lnTo>
                    <a:pt x="39" y="51"/>
                  </a:lnTo>
                  <a:lnTo>
                    <a:pt x="39" y="30"/>
                  </a:lnTo>
                  <a:lnTo>
                    <a:pt x="90" y="30"/>
                  </a:lnTo>
                  <a:lnTo>
                    <a:pt x="73" y="0"/>
                  </a:lnTo>
                  <a:lnTo>
                    <a:pt x="0" y="0"/>
                  </a:lnTo>
                  <a:lnTo>
                    <a:pt x="0" y="129"/>
                  </a:lnTo>
                  <a:lnTo>
                    <a:pt x="103" y="129"/>
                  </a:lnTo>
                  <a:lnTo>
                    <a:pt x="103" y="99"/>
                  </a:lnTo>
                  <a:lnTo>
                    <a:pt x="39" y="99"/>
                  </a:lnTo>
                  <a:lnTo>
                    <a:pt x="39" y="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
          <p:nvSpPr>
            <p:cNvPr id="11" name="Freeform 6"/>
            <p:cNvSpPr>
              <a:spLocks/>
            </p:cNvSpPr>
            <p:nvPr userDrawn="1"/>
          </p:nvSpPr>
          <p:spPr bwMode="gray">
            <a:xfrm>
              <a:off x="8483600" y="6450013"/>
              <a:ext cx="203200" cy="204787"/>
            </a:xfrm>
            <a:custGeom>
              <a:avLst/>
              <a:gdLst/>
              <a:ahLst/>
              <a:cxnLst>
                <a:cxn ang="0">
                  <a:pos x="86" y="0"/>
                </a:cxn>
                <a:cxn ang="0">
                  <a:pos x="64" y="42"/>
                </a:cxn>
                <a:cxn ang="0">
                  <a:pos x="42" y="0"/>
                </a:cxn>
                <a:cxn ang="0">
                  <a:pos x="0" y="0"/>
                </a:cxn>
                <a:cxn ang="0">
                  <a:pos x="45" y="78"/>
                </a:cxn>
                <a:cxn ang="0">
                  <a:pos x="45" y="129"/>
                </a:cxn>
                <a:cxn ang="0">
                  <a:pos x="83" y="129"/>
                </a:cxn>
                <a:cxn ang="0">
                  <a:pos x="83" y="78"/>
                </a:cxn>
                <a:cxn ang="0">
                  <a:pos x="128" y="0"/>
                </a:cxn>
                <a:cxn ang="0">
                  <a:pos x="86" y="0"/>
                </a:cxn>
              </a:cxnLst>
              <a:rect l="0" t="0" r="r" b="b"/>
              <a:pathLst>
                <a:path w="128" h="129">
                  <a:moveTo>
                    <a:pt x="86" y="0"/>
                  </a:moveTo>
                  <a:lnTo>
                    <a:pt x="64" y="42"/>
                  </a:lnTo>
                  <a:lnTo>
                    <a:pt x="42" y="0"/>
                  </a:lnTo>
                  <a:lnTo>
                    <a:pt x="0" y="0"/>
                  </a:lnTo>
                  <a:lnTo>
                    <a:pt x="45" y="78"/>
                  </a:lnTo>
                  <a:lnTo>
                    <a:pt x="45" y="129"/>
                  </a:lnTo>
                  <a:lnTo>
                    <a:pt x="83" y="129"/>
                  </a:lnTo>
                  <a:lnTo>
                    <a:pt x="83" y="78"/>
                  </a:lnTo>
                  <a:lnTo>
                    <a:pt x="128" y="0"/>
                  </a:lnTo>
                  <a:lnTo>
                    <a:pt x="8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grpSp>
    </p:spTree>
    <p:extLst>
      <p:ext uri="{BB962C8B-B14F-4D97-AF65-F5344CB8AC3E}">
        <p14:creationId xmlns:p14="http://schemas.microsoft.com/office/powerpoint/2010/main" val="358813441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23" r:id="rId16"/>
  </p:sldLayoutIdLst>
  <p:transition>
    <p:fade/>
  </p:transition>
  <p:hf sldNum="0" hdr="0" dt="0"/>
  <p:txStyles>
    <p:titleStyle>
      <a:lvl1pPr algn="l" defTabSz="914400" rtl="0" eaLnBrk="1" latinLnBrk="0" hangingPunct="1">
        <a:lnSpc>
          <a:spcPct val="85000"/>
        </a:lnSpc>
        <a:spcBef>
          <a:spcPct val="0"/>
        </a:spcBef>
        <a:buNone/>
        <a:defRPr sz="3000" b="1" kern="1200">
          <a:solidFill>
            <a:srgbClr val="808080"/>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rgbClr val="808080"/>
          </a:solidFill>
          <a:latin typeface="+mn-lt"/>
          <a:ea typeface="+mn-ea"/>
          <a:cs typeface="+mn-cs"/>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rgbClr val="808080"/>
          </a:solidFill>
          <a:latin typeface="+mn-lt"/>
          <a:ea typeface="+mn-ea"/>
          <a:cs typeface="+mn-cs"/>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rgbClr val="808080"/>
          </a:solidFill>
          <a:latin typeface="+mn-lt"/>
          <a:ea typeface="+mn-ea"/>
          <a:cs typeface="+mn-cs"/>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mn-lt"/>
          <a:ea typeface="+mn-ea"/>
          <a:cs typeface="+mn-cs"/>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86040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600" y="1425600"/>
            <a:ext cx="10972800" cy="46980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p:cNvSpPr>
            <a:spLocks noGrp="1"/>
          </p:cNvSpPr>
          <p:nvPr>
            <p:ph type="ftr" sz="quarter" idx="3"/>
          </p:nvPr>
        </p:nvSpPr>
        <p:spPr>
          <a:xfrm>
            <a:off x="3451200" y="6415200"/>
            <a:ext cx="4579200" cy="201600"/>
          </a:xfrm>
          <a:prstGeom prst="rect">
            <a:avLst/>
          </a:prstGeom>
        </p:spPr>
        <p:txBody>
          <a:bodyPr vert="horz" lIns="0" tIns="0" rIns="0" bIns="0" rtlCol="0" anchor="t" anchorCtr="0">
            <a:noAutofit/>
          </a:bodyPr>
          <a:lstStyle>
            <a:lvl1pPr algn="l">
              <a:defRPr sz="1100">
                <a:solidFill>
                  <a:schemeClr val="bg1"/>
                </a:solidFill>
              </a:defRPr>
            </a:lvl1pPr>
          </a:lstStyle>
          <a:p>
            <a:r>
              <a:rPr lang="en-GB">
                <a:solidFill>
                  <a:srgbClr val="808080"/>
                </a:solidFill>
              </a:rPr>
              <a:t>HELPE Information Security</a:t>
            </a:r>
            <a:endParaRPr lang="en-GB" dirty="0">
              <a:solidFill>
                <a:srgbClr val="808080"/>
              </a:solidFill>
            </a:endParaRPr>
          </a:p>
        </p:txBody>
      </p:sp>
      <p:sp>
        <p:nvSpPr>
          <p:cNvPr id="7" name="TextBox 6"/>
          <p:cNvSpPr txBox="1"/>
          <p:nvPr/>
        </p:nvSpPr>
        <p:spPr>
          <a:xfrm>
            <a:off x="609600" y="6415200"/>
            <a:ext cx="960000" cy="198000"/>
          </a:xfrm>
          <a:prstGeom prst="rect">
            <a:avLst/>
          </a:prstGeom>
          <a:noFill/>
        </p:spPr>
        <p:txBody>
          <a:bodyPr wrap="square" lIns="0" tIns="0" rIns="0" bIns="0" rtlCol="0">
            <a:noAutofit/>
          </a:bodyPr>
          <a:lstStyle/>
          <a:p>
            <a:r>
              <a:rPr lang="en-GB" sz="1100" dirty="0">
                <a:solidFill>
                  <a:srgbClr val="808080"/>
                </a:solidFill>
              </a:rPr>
              <a:t>Page </a:t>
            </a:r>
            <a:fld id="{9AE4D82F-B047-469B-AC52-A46321747EAF}" type="slidenum">
              <a:rPr lang="en-GB" sz="1100">
                <a:solidFill>
                  <a:srgbClr val="808080"/>
                </a:solidFill>
              </a:rPr>
              <a:pPr/>
              <a:t>‹#›</a:t>
            </a:fld>
            <a:endParaRPr lang="en-GB" sz="1100" dirty="0">
              <a:solidFill>
                <a:srgbClr val="808080"/>
              </a:solidFill>
            </a:endParaRPr>
          </a:p>
        </p:txBody>
      </p:sp>
      <p:grpSp>
        <p:nvGrpSpPr>
          <p:cNvPr id="8" name="Group 7"/>
          <p:cNvGrpSpPr/>
          <p:nvPr/>
        </p:nvGrpSpPr>
        <p:grpSpPr bwMode="gray">
          <a:xfrm>
            <a:off x="11131552" y="6450014"/>
            <a:ext cx="450849" cy="204787"/>
            <a:chOff x="8348663" y="6450013"/>
            <a:chExt cx="338137" cy="204787"/>
          </a:xfrm>
          <a:solidFill>
            <a:srgbClr val="808080"/>
          </a:solidFill>
        </p:grpSpPr>
        <p:sp>
          <p:nvSpPr>
            <p:cNvPr id="10" name="Freeform 5"/>
            <p:cNvSpPr>
              <a:spLocks/>
            </p:cNvSpPr>
            <p:nvPr userDrawn="1"/>
          </p:nvSpPr>
          <p:spPr bwMode="gray">
            <a:xfrm>
              <a:off x="8348663" y="6450013"/>
              <a:ext cx="163512" cy="204787"/>
            </a:xfrm>
            <a:custGeom>
              <a:avLst/>
              <a:gdLst/>
              <a:ahLst/>
              <a:cxnLst>
                <a:cxn ang="0">
                  <a:pos x="39" y="78"/>
                </a:cxn>
                <a:cxn ang="0">
                  <a:pos x="85" y="78"/>
                </a:cxn>
                <a:cxn ang="0">
                  <a:pos x="85" y="51"/>
                </a:cxn>
                <a:cxn ang="0">
                  <a:pos x="39" y="51"/>
                </a:cxn>
                <a:cxn ang="0">
                  <a:pos x="39" y="30"/>
                </a:cxn>
                <a:cxn ang="0">
                  <a:pos x="90" y="30"/>
                </a:cxn>
                <a:cxn ang="0">
                  <a:pos x="73" y="0"/>
                </a:cxn>
                <a:cxn ang="0">
                  <a:pos x="0" y="0"/>
                </a:cxn>
                <a:cxn ang="0">
                  <a:pos x="0" y="129"/>
                </a:cxn>
                <a:cxn ang="0">
                  <a:pos x="103" y="129"/>
                </a:cxn>
                <a:cxn ang="0">
                  <a:pos x="103" y="99"/>
                </a:cxn>
                <a:cxn ang="0">
                  <a:pos x="39" y="99"/>
                </a:cxn>
                <a:cxn ang="0">
                  <a:pos x="39" y="78"/>
                </a:cxn>
              </a:cxnLst>
              <a:rect l="0" t="0" r="r" b="b"/>
              <a:pathLst>
                <a:path w="103" h="129">
                  <a:moveTo>
                    <a:pt x="39" y="78"/>
                  </a:moveTo>
                  <a:lnTo>
                    <a:pt x="85" y="78"/>
                  </a:lnTo>
                  <a:lnTo>
                    <a:pt x="85" y="51"/>
                  </a:lnTo>
                  <a:lnTo>
                    <a:pt x="39" y="51"/>
                  </a:lnTo>
                  <a:lnTo>
                    <a:pt x="39" y="30"/>
                  </a:lnTo>
                  <a:lnTo>
                    <a:pt x="90" y="30"/>
                  </a:lnTo>
                  <a:lnTo>
                    <a:pt x="73" y="0"/>
                  </a:lnTo>
                  <a:lnTo>
                    <a:pt x="0" y="0"/>
                  </a:lnTo>
                  <a:lnTo>
                    <a:pt x="0" y="129"/>
                  </a:lnTo>
                  <a:lnTo>
                    <a:pt x="103" y="129"/>
                  </a:lnTo>
                  <a:lnTo>
                    <a:pt x="103" y="99"/>
                  </a:lnTo>
                  <a:lnTo>
                    <a:pt x="39" y="99"/>
                  </a:lnTo>
                  <a:lnTo>
                    <a:pt x="39" y="7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sp>
          <p:nvSpPr>
            <p:cNvPr id="11" name="Freeform 6"/>
            <p:cNvSpPr>
              <a:spLocks/>
            </p:cNvSpPr>
            <p:nvPr userDrawn="1"/>
          </p:nvSpPr>
          <p:spPr bwMode="gray">
            <a:xfrm>
              <a:off x="8483600" y="6450013"/>
              <a:ext cx="203200" cy="204787"/>
            </a:xfrm>
            <a:custGeom>
              <a:avLst/>
              <a:gdLst/>
              <a:ahLst/>
              <a:cxnLst>
                <a:cxn ang="0">
                  <a:pos x="86" y="0"/>
                </a:cxn>
                <a:cxn ang="0">
                  <a:pos x="64" y="42"/>
                </a:cxn>
                <a:cxn ang="0">
                  <a:pos x="42" y="0"/>
                </a:cxn>
                <a:cxn ang="0">
                  <a:pos x="0" y="0"/>
                </a:cxn>
                <a:cxn ang="0">
                  <a:pos x="45" y="78"/>
                </a:cxn>
                <a:cxn ang="0">
                  <a:pos x="45" y="129"/>
                </a:cxn>
                <a:cxn ang="0">
                  <a:pos x="83" y="129"/>
                </a:cxn>
                <a:cxn ang="0">
                  <a:pos x="83" y="78"/>
                </a:cxn>
                <a:cxn ang="0">
                  <a:pos x="128" y="0"/>
                </a:cxn>
                <a:cxn ang="0">
                  <a:pos x="86" y="0"/>
                </a:cxn>
              </a:cxnLst>
              <a:rect l="0" t="0" r="r" b="b"/>
              <a:pathLst>
                <a:path w="128" h="129">
                  <a:moveTo>
                    <a:pt x="86" y="0"/>
                  </a:moveTo>
                  <a:lnTo>
                    <a:pt x="64" y="42"/>
                  </a:lnTo>
                  <a:lnTo>
                    <a:pt x="42" y="0"/>
                  </a:lnTo>
                  <a:lnTo>
                    <a:pt x="0" y="0"/>
                  </a:lnTo>
                  <a:lnTo>
                    <a:pt x="45" y="78"/>
                  </a:lnTo>
                  <a:lnTo>
                    <a:pt x="45" y="129"/>
                  </a:lnTo>
                  <a:lnTo>
                    <a:pt x="83" y="129"/>
                  </a:lnTo>
                  <a:lnTo>
                    <a:pt x="83" y="78"/>
                  </a:lnTo>
                  <a:lnTo>
                    <a:pt x="128" y="0"/>
                  </a:lnTo>
                  <a:lnTo>
                    <a:pt x="86"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GB" sz="1800">
                <a:solidFill>
                  <a:srgbClr val="000000"/>
                </a:solidFill>
              </a:endParaRPr>
            </a:p>
          </p:txBody>
        </p:sp>
      </p:grpSp>
    </p:spTree>
    <p:extLst>
      <p:ext uri="{BB962C8B-B14F-4D97-AF65-F5344CB8AC3E}">
        <p14:creationId xmlns:p14="http://schemas.microsoft.com/office/powerpoint/2010/main" val="266150840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Lst>
  <p:transition>
    <p:fade/>
  </p:transition>
  <p:hf sldNum="0" hdr="0" ftr="0" dt="0"/>
  <p:txStyles>
    <p:titleStyle>
      <a:lvl1pPr algn="l" defTabSz="914400" rtl="0" eaLnBrk="1" latinLnBrk="0" hangingPunct="1">
        <a:lnSpc>
          <a:spcPct val="85000"/>
        </a:lnSpc>
        <a:spcBef>
          <a:spcPct val="0"/>
        </a:spcBef>
        <a:buNone/>
        <a:defRPr sz="2800" b="1" kern="1200">
          <a:solidFill>
            <a:schemeClr val="bg1"/>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chemeClr val="bg1"/>
          </a:solidFill>
          <a:latin typeface="+mn-lt"/>
          <a:ea typeface="+mn-ea"/>
          <a:cs typeface="+mn-cs"/>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chemeClr val="bg1"/>
          </a:solidFill>
          <a:latin typeface="+mn-lt"/>
          <a:ea typeface="+mn-ea"/>
          <a:cs typeface="+mn-cs"/>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chemeClr val="bg1"/>
          </a:solidFill>
          <a:latin typeface="+mn-lt"/>
          <a:ea typeface="+mn-ea"/>
          <a:cs typeface="+mn-cs"/>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9.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5.xml"/><Relationship Id="rId4" Type="http://schemas.openxmlformats.org/officeDocument/2006/relationships/image" Target="../media/image8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5.xml"/></Relationships>
</file>

<file path=ppt/slides/_rels/slide1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4.xml"/><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w3.org/Protocols/rfc2616/rfc2616-sec10.html" TargetMode="External"/><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hyperlink" Target="http://www.google.com/search?q=deitel" TargetMode="Externa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5.xml"/><Relationship Id="rId1" Type="http://schemas.openxmlformats.org/officeDocument/2006/relationships/vmlDrawing" Target="../drawings/vmlDrawing1.vml"/><Relationship Id="rId4" Type="http://schemas.openxmlformats.org/officeDocument/2006/relationships/image" Target="../media/image61.w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6.xml"/></Relationships>
</file>

<file path=ppt/slides/_rels/slide8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9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ctrTitle"/>
          </p:nvPr>
        </p:nvSpPr>
        <p:spPr>
          <a:xfrm>
            <a:off x="407368" y="3561429"/>
            <a:ext cx="11665296" cy="936104"/>
          </a:xfrm>
        </p:spPr>
        <p:txBody>
          <a:bodyPr/>
          <a:lstStyle/>
          <a:p>
            <a:pPr algn="ctr">
              <a:lnSpc>
                <a:spcPct val="150000"/>
              </a:lnSpc>
            </a:pPr>
            <a:r>
              <a:rPr lang="en-GB" sz="2400" dirty="0">
                <a:latin typeface="Armata" panose="020B0503040500060204" pitchFamily="34" charset="0"/>
              </a:rPr>
              <a:t>DEPARTMENT OF COMPUTER SCIENCE &amp; ENGINEERING</a:t>
            </a:r>
          </a:p>
        </p:txBody>
      </p:sp>
      <p:sp>
        <p:nvSpPr>
          <p:cNvPr id="2" name="Subtitle 1"/>
          <p:cNvSpPr>
            <a:spLocks noGrp="1"/>
          </p:cNvSpPr>
          <p:nvPr>
            <p:ph type="subTitle" idx="1"/>
          </p:nvPr>
        </p:nvSpPr>
        <p:spPr>
          <a:xfrm>
            <a:off x="1626200" y="4221088"/>
            <a:ext cx="8928992" cy="576064"/>
          </a:xfrm>
        </p:spPr>
        <p:txBody>
          <a:bodyPr/>
          <a:lstStyle/>
          <a:p>
            <a:pPr algn="ctr"/>
            <a:r>
              <a:rPr lang="en-US" dirty="0"/>
              <a:t>CST463 </a:t>
            </a:r>
            <a:r>
              <a:rPr lang="en-US" dirty="0">
                <a:latin typeface="Open Sans" panose="020B0606030504020204" pitchFamily="34" charset="0"/>
                <a:ea typeface="Open Sans" panose="020B0606030504020204" pitchFamily="34" charset="0"/>
                <a:cs typeface="Open Sans" panose="020B0606030504020204" pitchFamily="34" charset="0"/>
              </a:rPr>
              <a:t>- </a:t>
            </a:r>
            <a:r>
              <a:rPr lang="en-US" dirty="0"/>
              <a:t>WEB PROGRAMMING</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07768" y="689396"/>
            <a:ext cx="3930706" cy="1353257"/>
          </a:xfrm>
          <a:prstGeom prst="rect">
            <a:avLst/>
          </a:prstGeom>
        </p:spPr>
      </p:pic>
      <p:sp>
        <p:nvSpPr>
          <p:cNvPr id="7" name="Subtitle 1"/>
          <p:cNvSpPr txBox="1">
            <a:spLocks/>
          </p:cNvSpPr>
          <p:nvPr/>
        </p:nvSpPr>
        <p:spPr>
          <a:xfrm>
            <a:off x="4125554" y="5683946"/>
            <a:ext cx="3076796" cy="315416"/>
          </a:xfrm>
          <a:prstGeom prst="rect">
            <a:avLst/>
          </a:prstGeom>
        </p:spPr>
        <p:txBody>
          <a:bodyPr vert="horz" lIns="0" tIns="0" rIns="0" bIns="0" rtlCol="0" anchor="t" anchorCtr="0">
            <a:noAutofit/>
          </a:bodyPr>
          <a:lstStyle>
            <a:lvl1pPr marL="0" indent="0" algn="l" defTabSz="914400" rtl="0" eaLnBrk="1" latinLnBrk="0" hangingPunct="1">
              <a:spcBef>
                <a:spcPct val="20000"/>
              </a:spcBef>
              <a:buClr>
                <a:schemeClr val="accent2"/>
              </a:buClr>
              <a:buSzPct val="70000"/>
              <a:buFont typeface="Arial" pitchFamily="34" charset="0"/>
              <a:buNone/>
              <a:defRPr sz="2000" kern="1200">
                <a:solidFill>
                  <a:schemeClr val="bg2"/>
                </a:solidFill>
                <a:latin typeface="+mn-lt"/>
                <a:ea typeface="+mn-ea"/>
                <a:cs typeface="+mn-cs"/>
              </a:defRPr>
            </a:lvl1pPr>
            <a:lvl2pPr marL="0" indent="0" algn="l" defTabSz="914400" rtl="0" eaLnBrk="1" latinLnBrk="0" hangingPunct="1">
              <a:spcBef>
                <a:spcPct val="20000"/>
              </a:spcBef>
              <a:buClr>
                <a:schemeClr val="accent2"/>
              </a:buClr>
              <a:buSzPct val="70000"/>
              <a:buFont typeface="Arial" pitchFamily="34" charset="0"/>
              <a:buNone/>
              <a:defRPr sz="1600" kern="1200">
                <a:solidFill>
                  <a:schemeClr val="bg2"/>
                </a:solidFill>
                <a:latin typeface="+mn-lt"/>
                <a:ea typeface="+mn-ea"/>
                <a:cs typeface="+mn-cs"/>
              </a:defRPr>
            </a:lvl2pPr>
            <a:lvl3pPr marL="914400" indent="0" algn="ctr" defTabSz="914400" rtl="0" eaLnBrk="1" latinLnBrk="0" hangingPunct="1">
              <a:spcBef>
                <a:spcPct val="20000"/>
              </a:spcBef>
              <a:buClr>
                <a:schemeClr val="accent2"/>
              </a:buClr>
              <a:buSzPct val="7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2"/>
              </a:buClr>
              <a:buSzPct val="7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2"/>
              </a:buClr>
              <a:buSzPct val="7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fld id="{DEAD4673-6CAE-464D-9126-8443A17B3EEC}" type="datetime3">
              <a:rPr lang="en-US" sz="1400" smtClean="0">
                <a:latin typeface="Open Sans" panose="020B0606030504020204" pitchFamily="34" charset="0"/>
                <a:ea typeface="Open Sans" panose="020B0606030504020204" pitchFamily="34" charset="0"/>
                <a:cs typeface="Open Sans" panose="020B0606030504020204" pitchFamily="34" charset="0"/>
              </a:rPr>
              <a:t>25 July 2024</a:t>
            </a:fld>
            <a:endParaRPr lang="en-US" sz="14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3905" y="2209380"/>
            <a:ext cx="1218431" cy="1177817"/>
          </a:xfrm>
          <a:prstGeom prst="rect">
            <a:avLst/>
          </a:prstGeom>
        </p:spPr>
      </p:pic>
    </p:spTree>
    <p:extLst>
      <p:ext uri="{BB962C8B-B14F-4D97-AF65-F5344CB8AC3E}">
        <p14:creationId xmlns:p14="http://schemas.microsoft.com/office/powerpoint/2010/main" val="410470868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5360" y="1268760"/>
            <a:ext cx="10657184" cy="1282676"/>
          </a:xfrm>
        </p:spPr>
        <p:txBody>
          <a:bodyPr/>
          <a:lstStyle/>
          <a:p>
            <a:pPr algn="just"/>
            <a:r>
              <a:rPr lang="en-US" altLang="en-US" dirty="0"/>
              <a:t>It is difficult to  remember number to identify machines on net.so domains are used to identify the machine(in addition to IP) in a network.</a:t>
            </a:r>
          </a:p>
          <a:p>
            <a:pPr algn="just"/>
            <a:r>
              <a:rPr lang="en-US" altLang="en-US" dirty="0"/>
              <a:t>Domain begin with host name followed by one or more domain names</a:t>
            </a:r>
          </a:p>
          <a:p>
            <a:pPr marL="0" indent="0" algn="just">
              <a:buNone/>
            </a:pPr>
            <a:r>
              <a:rPr lang="en-US" altLang="en-US" dirty="0"/>
              <a:t>	 Form: host-</a:t>
            </a:r>
            <a:r>
              <a:rPr lang="en-US" altLang="en-US" dirty="0" err="1"/>
              <a:t>name.domain</a:t>
            </a:r>
            <a:r>
              <a:rPr lang="en-US" altLang="en-US" dirty="0"/>
              <a:t>-names</a:t>
            </a:r>
          </a:p>
          <a:p>
            <a:pPr marL="0" indent="0" algn="just">
              <a:buNone/>
            </a:pPr>
            <a:r>
              <a:rPr lang="en-US" altLang="en-US" dirty="0"/>
              <a:t>	 Ex) www.cars.maruthi.org</a:t>
            </a:r>
          </a:p>
          <a:p>
            <a:pPr lvl="1" algn="just"/>
            <a:r>
              <a:rPr lang="en-US" altLang="en-US" dirty="0"/>
              <a:t>First domain is the smallest; last is the largest</a:t>
            </a:r>
          </a:p>
          <a:p>
            <a:pPr lvl="1" algn="just"/>
            <a:r>
              <a:rPr lang="en-US" altLang="en-US" dirty="0"/>
              <a:t>Last domain specifies the type of organization</a:t>
            </a:r>
          </a:p>
          <a:p>
            <a:pPr lvl="1" algn="just"/>
            <a:r>
              <a:rPr lang="en-US" altLang="en-US" dirty="0"/>
              <a:t>Fully qualified domain name - the host name and all of the domain names</a:t>
            </a:r>
          </a:p>
          <a:p>
            <a:pPr algn="just"/>
            <a:r>
              <a:rPr lang="en-US" altLang="en-US" dirty="0">
                <a:highlight>
                  <a:srgbClr val="FFFF00"/>
                </a:highlight>
              </a:rPr>
              <a:t>Domain names must be converted to IP address </a:t>
            </a:r>
            <a:r>
              <a:rPr lang="en-US" altLang="en-US" dirty="0"/>
              <a:t>before the message can be transmitted over the internet to the destination. It is done using DNS. </a:t>
            </a:r>
          </a:p>
          <a:p>
            <a:pPr algn="just"/>
            <a:r>
              <a:rPr lang="en-US" altLang="en-US" dirty="0">
                <a:highlight>
                  <a:srgbClr val="FFFF00"/>
                </a:highlight>
              </a:rPr>
              <a:t>DNS servers </a:t>
            </a:r>
            <a:r>
              <a:rPr lang="en-US" altLang="en-US" dirty="0"/>
              <a:t>- convert fully qualified domain names to IP’s</a:t>
            </a:r>
          </a:p>
          <a:p>
            <a:pPr algn="just"/>
            <a:endParaRPr lang="en-GB" alt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r>
              <a:rPr lang="en-US" dirty="0"/>
              <a:t>Evolution of the Internet-Domain names</a:t>
            </a:r>
            <a:endParaRPr lang="en-US" dirty="0">
              <a:latin typeface="Armata" panose="020B0503040500060204" pitchFamily="34" charset="0"/>
            </a:endParaRPr>
          </a:p>
        </p:txBody>
      </p:sp>
    </p:spTree>
    <p:extLst>
      <p:ext uri="{BB962C8B-B14F-4D97-AF65-F5344CB8AC3E}">
        <p14:creationId xmlns:p14="http://schemas.microsoft.com/office/powerpoint/2010/main" val="2612384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45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4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Page-Structure Elements</a:t>
            </a:r>
            <a:endParaRPr lang="en-IN" dirty="0"/>
          </a:p>
        </p:txBody>
      </p:sp>
      <p:sp>
        <p:nvSpPr>
          <p:cNvPr id="7" name="Content Placeholder 6">
            <a:extLst>
              <a:ext uri="{FF2B5EF4-FFF2-40B4-BE49-F238E27FC236}">
                <a16:creationId xmlns:a16="http://schemas.microsoft.com/office/drawing/2014/main" id="{6DF7CD58-606F-4B4B-8053-90C185ED8438}"/>
              </a:ext>
            </a:extLst>
          </p:cNvPr>
          <p:cNvSpPr>
            <a:spLocks noGrp="1"/>
          </p:cNvSpPr>
          <p:nvPr>
            <p:ph idx="1"/>
          </p:nvPr>
        </p:nvSpPr>
        <p:spPr>
          <a:xfrm>
            <a:off x="321940" y="1157009"/>
            <a:ext cx="6422132" cy="4698000"/>
          </a:xfrm>
        </p:spPr>
        <p:txBody>
          <a:bodyPr/>
          <a:lstStyle/>
          <a:p>
            <a:pPr>
              <a:lnSpc>
                <a:spcPct val="150000"/>
              </a:lnSpc>
            </a:pPr>
            <a:r>
              <a:rPr lang="en-US" sz="2000" dirty="0">
                <a:highlight>
                  <a:srgbClr val="FFFF00"/>
                </a:highlight>
                <a:latin typeface="Open Sans"/>
              </a:rPr>
              <a:t>header Element </a:t>
            </a:r>
            <a:r>
              <a:rPr lang="en-US" sz="2000" dirty="0">
                <a:latin typeface="Open Sans"/>
              </a:rPr>
              <a:t>:creates a header for this page that contains both text and graphics. The header element can be used multiple times on a page and can include</a:t>
            </a:r>
          </a:p>
          <a:p>
            <a:pPr>
              <a:lnSpc>
                <a:spcPct val="150000"/>
              </a:lnSpc>
            </a:pPr>
            <a:r>
              <a:rPr lang="en-US" sz="2000" dirty="0">
                <a:highlight>
                  <a:srgbClr val="FFFF00"/>
                </a:highlight>
                <a:latin typeface="Open Sans"/>
              </a:rPr>
              <a:t>time </a:t>
            </a:r>
            <a:r>
              <a:rPr lang="en-US" sz="2000" dirty="0" err="1">
                <a:highlight>
                  <a:srgbClr val="FFFF00"/>
                </a:highlight>
                <a:latin typeface="Open Sans"/>
              </a:rPr>
              <a:t>Element</a:t>
            </a:r>
            <a:r>
              <a:rPr lang="en-US" sz="2000" dirty="0" err="1">
                <a:latin typeface="Open Sans"/>
              </a:rPr>
              <a:t>:The</a:t>
            </a:r>
            <a:r>
              <a:rPr lang="en-US" sz="2000" dirty="0">
                <a:latin typeface="Open Sans"/>
              </a:rPr>
              <a:t> time element which does not need to be enclosed in a header, enables you to identify a date, a time or both. </a:t>
            </a:r>
          </a:p>
          <a:p>
            <a:pPr>
              <a:lnSpc>
                <a:spcPct val="150000"/>
              </a:lnSpc>
            </a:pPr>
            <a:r>
              <a:rPr lang="en-US" sz="2000" dirty="0">
                <a:highlight>
                  <a:srgbClr val="FFFF00"/>
                </a:highlight>
                <a:latin typeface="Open Sans"/>
              </a:rPr>
              <a:t>nav </a:t>
            </a:r>
            <a:r>
              <a:rPr lang="en-US" sz="2000" dirty="0" err="1">
                <a:highlight>
                  <a:srgbClr val="FFFF00"/>
                </a:highlight>
                <a:latin typeface="Open Sans"/>
              </a:rPr>
              <a:t>Element</a:t>
            </a:r>
            <a:r>
              <a:rPr lang="en-US" sz="2000" dirty="0" err="1">
                <a:latin typeface="Open Sans"/>
              </a:rPr>
              <a:t>:The</a:t>
            </a:r>
            <a:r>
              <a:rPr lang="en-US" sz="2000" dirty="0">
                <a:latin typeface="Open Sans"/>
              </a:rPr>
              <a:t> nav element groups navigation links.</a:t>
            </a:r>
          </a:p>
        </p:txBody>
      </p:sp>
      <p:pic>
        <p:nvPicPr>
          <p:cNvPr id="4" name="Picture 3">
            <a:extLst>
              <a:ext uri="{FF2B5EF4-FFF2-40B4-BE49-F238E27FC236}">
                <a16:creationId xmlns:a16="http://schemas.microsoft.com/office/drawing/2014/main" id="{61D686F5-866E-4E6B-B196-19DD0A98D87E}"/>
              </a:ext>
            </a:extLst>
          </p:cNvPr>
          <p:cNvPicPr>
            <a:picLocks noChangeAspect="1"/>
          </p:cNvPicPr>
          <p:nvPr/>
        </p:nvPicPr>
        <p:blipFill>
          <a:blip r:embed="rId2"/>
          <a:stretch>
            <a:fillRect/>
          </a:stretch>
        </p:blipFill>
        <p:spPr>
          <a:xfrm>
            <a:off x="6722377" y="1268760"/>
            <a:ext cx="5440982" cy="3743325"/>
          </a:xfrm>
          <a:prstGeom prst="rect">
            <a:avLst/>
          </a:prstGeom>
        </p:spPr>
      </p:pic>
    </p:spTree>
    <p:extLst>
      <p:ext uri="{BB962C8B-B14F-4D97-AF65-F5344CB8AC3E}">
        <p14:creationId xmlns:p14="http://schemas.microsoft.com/office/powerpoint/2010/main" val="159717249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Page-Structure Elements</a:t>
            </a:r>
            <a:endParaRPr lang="en-IN" dirty="0"/>
          </a:p>
        </p:txBody>
      </p:sp>
      <p:pic>
        <p:nvPicPr>
          <p:cNvPr id="8" name="Picture 7">
            <a:extLst>
              <a:ext uri="{FF2B5EF4-FFF2-40B4-BE49-F238E27FC236}">
                <a16:creationId xmlns:a16="http://schemas.microsoft.com/office/drawing/2014/main" id="{30E4A779-7818-49E1-8EE0-2637C0396495}"/>
              </a:ext>
            </a:extLst>
          </p:cNvPr>
          <p:cNvPicPr>
            <a:picLocks noChangeAspect="1"/>
          </p:cNvPicPr>
          <p:nvPr/>
        </p:nvPicPr>
        <p:blipFill>
          <a:blip r:embed="rId2"/>
          <a:stretch>
            <a:fillRect/>
          </a:stretch>
        </p:blipFill>
        <p:spPr>
          <a:xfrm>
            <a:off x="911424" y="1268760"/>
            <a:ext cx="5667375" cy="3581400"/>
          </a:xfrm>
          <a:prstGeom prst="rect">
            <a:avLst/>
          </a:prstGeom>
        </p:spPr>
      </p:pic>
      <p:pic>
        <p:nvPicPr>
          <p:cNvPr id="9" name="Picture 8">
            <a:extLst>
              <a:ext uri="{FF2B5EF4-FFF2-40B4-BE49-F238E27FC236}">
                <a16:creationId xmlns:a16="http://schemas.microsoft.com/office/drawing/2014/main" id="{D21B9253-06D0-4E1B-A388-FFCC88938DCD}"/>
              </a:ext>
            </a:extLst>
          </p:cNvPr>
          <p:cNvPicPr>
            <a:picLocks noChangeAspect="1"/>
          </p:cNvPicPr>
          <p:nvPr/>
        </p:nvPicPr>
        <p:blipFill>
          <a:blip r:embed="rId3"/>
          <a:stretch>
            <a:fillRect/>
          </a:stretch>
        </p:blipFill>
        <p:spPr>
          <a:xfrm>
            <a:off x="7176120" y="2060848"/>
            <a:ext cx="3962400" cy="1828800"/>
          </a:xfrm>
          <a:prstGeom prst="rect">
            <a:avLst/>
          </a:prstGeom>
          <a:ln>
            <a:solidFill>
              <a:srgbClr val="F04C3E"/>
            </a:solidFill>
          </a:ln>
        </p:spPr>
      </p:pic>
    </p:spTree>
    <p:extLst>
      <p:ext uri="{BB962C8B-B14F-4D97-AF65-F5344CB8AC3E}">
        <p14:creationId xmlns:p14="http://schemas.microsoft.com/office/powerpoint/2010/main" val="1987975161"/>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Page-Structure Elements</a:t>
            </a:r>
            <a:endParaRPr lang="en-IN" dirty="0"/>
          </a:p>
        </p:txBody>
      </p:sp>
      <p:sp>
        <p:nvSpPr>
          <p:cNvPr id="5" name="Content Placeholder 4">
            <a:extLst>
              <a:ext uri="{FF2B5EF4-FFF2-40B4-BE49-F238E27FC236}">
                <a16:creationId xmlns:a16="http://schemas.microsoft.com/office/drawing/2014/main" id="{6D4113D1-F3EF-4CAC-A28B-A228BC269BFF}"/>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6532C8AE-05C5-475A-8A62-5E1B5B920614}"/>
              </a:ext>
            </a:extLst>
          </p:cNvPr>
          <p:cNvPicPr>
            <a:picLocks noChangeAspect="1"/>
          </p:cNvPicPr>
          <p:nvPr/>
        </p:nvPicPr>
        <p:blipFill>
          <a:blip r:embed="rId2"/>
          <a:stretch>
            <a:fillRect/>
          </a:stretch>
        </p:blipFill>
        <p:spPr>
          <a:xfrm>
            <a:off x="608610" y="1124744"/>
            <a:ext cx="8258175" cy="3590925"/>
          </a:xfrm>
          <a:prstGeom prst="rect">
            <a:avLst/>
          </a:prstGeom>
        </p:spPr>
      </p:pic>
      <p:pic>
        <p:nvPicPr>
          <p:cNvPr id="8" name="Picture 7">
            <a:extLst>
              <a:ext uri="{FF2B5EF4-FFF2-40B4-BE49-F238E27FC236}">
                <a16:creationId xmlns:a16="http://schemas.microsoft.com/office/drawing/2014/main" id="{035F00BD-79C9-4D0D-A83B-F1109C72F6A4}"/>
              </a:ext>
            </a:extLst>
          </p:cNvPr>
          <p:cNvPicPr>
            <a:picLocks noChangeAspect="1"/>
          </p:cNvPicPr>
          <p:nvPr/>
        </p:nvPicPr>
        <p:blipFill>
          <a:blip r:embed="rId3"/>
          <a:stretch>
            <a:fillRect/>
          </a:stretch>
        </p:blipFill>
        <p:spPr>
          <a:xfrm>
            <a:off x="7343775" y="3704250"/>
            <a:ext cx="4238625" cy="2419350"/>
          </a:xfrm>
          <a:prstGeom prst="rect">
            <a:avLst/>
          </a:prstGeom>
        </p:spPr>
      </p:pic>
    </p:spTree>
    <p:extLst>
      <p:ext uri="{BB962C8B-B14F-4D97-AF65-F5344CB8AC3E}">
        <p14:creationId xmlns:p14="http://schemas.microsoft.com/office/powerpoint/2010/main" val="364198966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Page-Structure Elements</a:t>
            </a:r>
            <a:endParaRPr lang="en-IN" dirty="0"/>
          </a:p>
        </p:txBody>
      </p:sp>
      <p:sp>
        <p:nvSpPr>
          <p:cNvPr id="7" name="Content Placeholder 6">
            <a:extLst>
              <a:ext uri="{FF2B5EF4-FFF2-40B4-BE49-F238E27FC236}">
                <a16:creationId xmlns:a16="http://schemas.microsoft.com/office/drawing/2014/main" id="{6DF7CD58-606F-4B4B-8053-90C185ED8438}"/>
              </a:ext>
            </a:extLst>
          </p:cNvPr>
          <p:cNvSpPr>
            <a:spLocks noGrp="1"/>
          </p:cNvSpPr>
          <p:nvPr>
            <p:ph idx="1"/>
          </p:nvPr>
        </p:nvSpPr>
        <p:spPr>
          <a:xfrm>
            <a:off x="321940" y="1157009"/>
            <a:ext cx="11174660" cy="4698000"/>
          </a:xfrm>
        </p:spPr>
        <p:txBody>
          <a:bodyPr/>
          <a:lstStyle/>
          <a:p>
            <a:pPr>
              <a:lnSpc>
                <a:spcPct val="150000"/>
              </a:lnSpc>
            </a:pPr>
            <a:r>
              <a:rPr lang="en-US" sz="2000" b="1" dirty="0">
                <a:latin typeface="Open Sans"/>
              </a:rPr>
              <a:t>figure Element and </a:t>
            </a:r>
            <a:r>
              <a:rPr lang="en-US" sz="2000" b="1" dirty="0" err="1">
                <a:latin typeface="Open Sans"/>
              </a:rPr>
              <a:t>figcaption</a:t>
            </a:r>
            <a:r>
              <a:rPr lang="en-US" sz="2000" b="1" dirty="0">
                <a:latin typeface="Open Sans"/>
              </a:rPr>
              <a:t> Element</a:t>
            </a:r>
          </a:p>
          <a:p>
            <a:pPr>
              <a:lnSpc>
                <a:spcPct val="150000"/>
              </a:lnSpc>
            </a:pPr>
            <a:r>
              <a:rPr lang="en-US" sz="2000" dirty="0">
                <a:latin typeface="Open Sans"/>
              </a:rPr>
              <a:t>The </a:t>
            </a:r>
            <a:r>
              <a:rPr lang="en-US" sz="2000" b="1" dirty="0">
                <a:latin typeface="Open Sans"/>
              </a:rPr>
              <a:t>figure element describes a figure </a:t>
            </a:r>
            <a:r>
              <a:rPr lang="en-US" sz="2000" dirty="0">
                <a:latin typeface="Open Sans"/>
              </a:rPr>
              <a:t>(such as an image, chart or table) in the document so that it could be moved to the side of the page or to another page .The figure element does not include any styling, but you can style the element using CSS. </a:t>
            </a:r>
          </a:p>
          <a:p>
            <a:pPr>
              <a:lnSpc>
                <a:spcPct val="150000"/>
              </a:lnSpc>
            </a:pPr>
            <a:r>
              <a:rPr lang="en-US" sz="2000" b="1" dirty="0">
                <a:latin typeface="Open Sans"/>
              </a:rPr>
              <a:t>The </a:t>
            </a:r>
            <a:r>
              <a:rPr lang="en-US" sz="2000" b="1" dirty="0" err="1">
                <a:latin typeface="Open Sans"/>
              </a:rPr>
              <a:t>figcaption</a:t>
            </a:r>
            <a:r>
              <a:rPr lang="en-US" sz="2000" b="1" dirty="0">
                <a:latin typeface="Open Sans"/>
              </a:rPr>
              <a:t> element provides a caption for the image in the figure element</a:t>
            </a:r>
          </a:p>
          <a:p>
            <a:pPr>
              <a:lnSpc>
                <a:spcPct val="150000"/>
              </a:lnSpc>
            </a:pPr>
            <a:r>
              <a:rPr lang="en-US" sz="2000" dirty="0">
                <a:latin typeface="Open Sans"/>
              </a:rPr>
              <a:t>The </a:t>
            </a:r>
            <a:r>
              <a:rPr lang="en-US" sz="2000" b="1" dirty="0">
                <a:latin typeface="Open Sans"/>
              </a:rPr>
              <a:t>article element</a:t>
            </a:r>
            <a:r>
              <a:rPr lang="en-US" sz="2000" dirty="0">
                <a:latin typeface="Open Sans"/>
              </a:rPr>
              <a:t> - describes standalone content that could potentially be used or distributed elsewhere, such as a news article, forum post or blog entry. You can nest article elements. </a:t>
            </a:r>
          </a:p>
          <a:p>
            <a:pPr>
              <a:lnSpc>
                <a:spcPct val="150000"/>
              </a:lnSpc>
            </a:pPr>
            <a:r>
              <a:rPr lang="en-US" sz="2000" b="1" dirty="0">
                <a:latin typeface="Open Sans"/>
              </a:rPr>
              <a:t>summary Element and details Eleme</a:t>
            </a:r>
            <a:r>
              <a:rPr lang="en-US" sz="2000" dirty="0">
                <a:latin typeface="Open Sans"/>
              </a:rPr>
              <a:t>nt-The summary element  displays a right-pointing arrow next to a summary or caption when the document is rendered in a browser . When clicked, the arrow points downward and reveals the content in the details element .</a:t>
            </a:r>
          </a:p>
        </p:txBody>
      </p:sp>
    </p:spTree>
    <p:extLst>
      <p:ext uri="{BB962C8B-B14F-4D97-AF65-F5344CB8AC3E}">
        <p14:creationId xmlns:p14="http://schemas.microsoft.com/office/powerpoint/2010/main" val="3124773556"/>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Page-Structure Elements</a:t>
            </a:r>
            <a:endParaRPr lang="en-IN" dirty="0"/>
          </a:p>
        </p:txBody>
      </p:sp>
      <p:pic>
        <p:nvPicPr>
          <p:cNvPr id="6" name="Picture 5">
            <a:extLst>
              <a:ext uri="{FF2B5EF4-FFF2-40B4-BE49-F238E27FC236}">
                <a16:creationId xmlns:a16="http://schemas.microsoft.com/office/drawing/2014/main" id="{AD8490F5-D0F6-488E-9736-34EBD3B641B6}"/>
              </a:ext>
            </a:extLst>
          </p:cNvPr>
          <p:cNvPicPr>
            <a:picLocks noChangeAspect="1"/>
          </p:cNvPicPr>
          <p:nvPr/>
        </p:nvPicPr>
        <p:blipFill>
          <a:blip r:embed="rId2"/>
          <a:stretch>
            <a:fillRect/>
          </a:stretch>
        </p:blipFill>
        <p:spPr>
          <a:xfrm>
            <a:off x="443607" y="1844824"/>
            <a:ext cx="6076950" cy="2448272"/>
          </a:xfrm>
          <a:prstGeom prst="rect">
            <a:avLst/>
          </a:prstGeom>
        </p:spPr>
      </p:pic>
      <p:pic>
        <p:nvPicPr>
          <p:cNvPr id="10" name="Picture 9">
            <a:extLst>
              <a:ext uri="{FF2B5EF4-FFF2-40B4-BE49-F238E27FC236}">
                <a16:creationId xmlns:a16="http://schemas.microsoft.com/office/drawing/2014/main" id="{408CF62A-E898-48F0-AEE6-A612B1528E06}"/>
              </a:ext>
            </a:extLst>
          </p:cNvPr>
          <p:cNvPicPr>
            <a:picLocks noChangeAspect="1"/>
          </p:cNvPicPr>
          <p:nvPr/>
        </p:nvPicPr>
        <p:blipFill>
          <a:blip r:embed="rId3"/>
          <a:stretch>
            <a:fillRect/>
          </a:stretch>
        </p:blipFill>
        <p:spPr>
          <a:xfrm>
            <a:off x="6625077" y="1484784"/>
            <a:ext cx="5051827" cy="3683298"/>
          </a:xfrm>
          <a:prstGeom prst="rect">
            <a:avLst/>
          </a:prstGeom>
        </p:spPr>
      </p:pic>
    </p:spTree>
    <p:extLst>
      <p:ext uri="{BB962C8B-B14F-4D97-AF65-F5344CB8AC3E}">
        <p14:creationId xmlns:p14="http://schemas.microsoft.com/office/powerpoint/2010/main" val="2125728167"/>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Page-Structure Elements</a:t>
            </a:r>
            <a:endParaRPr lang="en-IN" dirty="0"/>
          </a:p>
        </p:txBody>
      </p:sp>
      <p:pic>
        <p:nvPicPr>
          <p:cNvPr id="3" name="Content Placeholder 2">
            <a:extLst>
              <a:ext uri="{FF2B5EF4-FFF2-40B4-BE49-F238E27FC236}">
                <a16:creationId xmlns:a16="http://schemas.microsoft.com/office/drawing/2014/main" id="{02134264-6DA3-47E8-9B2E-95C312653788}"/>
              </a:ext>
            </a:extLst>
          </p:cNvPr>
          <p:cNvPicPr>
            <a:picLocks noGrp="1" noChangeAspect="1"/>
          </p:cNvPicPr>
          <p:nvPr>
            <p:ph idx="1"/>
          </p:nvPr>
        </p:nvPicPr>
        <p:blipFill>
          <a:blip r:embed="rId2"/>
          <a:stretch>
            <a:fillRect/>
          </a:stretch>
        </p:blipFill>
        <p:spPr>
          <a:xfrm>
            <a:off x="851495" y="1196752"/>
            <a:ext cx="5915025" cy="3181350"/>
          </a:xfrm>
          <a:prstGeom prst="rect">
            <a:avLst/>
          </a:prstGeom>
        </p:spPr>
      </p:pic>
      <p:pic>
        <p:nvPicPr>
          <p:cNvPr id="4" name="Picture 3">
            <a:extLst>
              <a:ext uri="{FF2B5EF4-FFF2-40B4-BE49-F238E27FC236}">
                <a16:creationId xmlns:a16="http://schemas.microsoft.com/office/drawing/2014/main" id="{E3996F05-9D51-4A38-B5AB-CD994BA07B50}"/>
              </a:ext>
            </a:extLst>
          </p:cNvPr>
          <p:cNvPicPr>
            <a:picLocks noChangeAspect="1"/>
          </p:cNvPicPr>
          <p:nvPr/>
        </p:nvPicPr>
        <p:blipFill>
          <a:blip r:embed="rId3"/>
          <a:stretch>
            <a:fillRect/>
          </a:stretch>
        </p:blipFill>
        <p:spPr>
          <a:xfrm>
            <a:off x="3287688" y="3933056"/>
            <a:ext cx="8124825" cy="2019300"/>
          </a:xfrm>
          <a:prstGeom prst="rect">
            <a:avLst/>
          </a:prstGeom>
          <a:ln>
            <a:solidFill>
              <a:srgbClr val="7FD1D6"/>
            </a:solidFill>
          </a:ln>
        </p:spPr>
      </p:pic>
      <p:pic>
        <p:nvPicPr>
          <p:cNvPr id="5" name="Picture 4">
            <a:extLst>
              <a:ext uri="{FF2B5EF4-FFF2-40B4-BE49-F238E27FC236}">
                <a16:creationId xmlns:a16="http://schemas.microsoft.com/office/drawing/2014/main" id="{EBE628DF-7A32-4616-8268-7D90A0DFEAD8}"/>
              </a:ext>
            </a:extLst>
          </p:cNvPr>
          <p:cNvPicPr>
            <a:picLocks noChangeAspect="1"/>
          </p:cNvPicPr>
          <p:nvPr/>
        </p:nvPicPr>
        <p:blipFill>
          <a:blip r:embed="rId4"/>
          <a:stretch>
            <a:fillRect/>
          </a:stretch>
        </p:blipFill>
        <p:spPr>
          <a:xfrm>
            <a:off x="7752184" y="1366850"/>
            <a:ext cx="3800475" cy="1162050"/>
          </a:xfrm>
          <a:prstGeom prst="rect">
            <a:avLst/>
          </a:prstGeom>
        </p:spPr>
      </p:pic>
    </p:spTree>
    <p:extLst>
      <p:ext uri="{BB962C8B-B14F-4D97-AF65-F5344CB8AC3E}">
        <p14:creationId xmlns:p14="http://schemas.microsoft.com/office/powerpoint/2010/main" val="356505109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Page-Structure Elements</a:t>
            </a:r>
            <a:endParaRPr lang="en-IN" dirty="0"/>
          </a:p>
        </p:txBody>
      </p:sp>
      <p:sp>
        <p:nvSpPr>
          <p:cNvPr id="7" name="Content Placeholder 6">
            <a:extLst>
              <a:ext uri="{FF2B5EF4-FFF2-40B4-BE49-F238E27FC236}">
                <a16:creationId xmlns:a16="http://schemas.microsoft.com/office/drawing/2014/main" id="{6DF7CD58-606F-4B4B-8053-90C185ED8438}"/>
              </a:ext>
            </a:extLst>
          </p:cNvPr>
          <p:cNvSpPr>
            <a:spLocks noGrp="1"/>
          </p:cNvSpPr>
          <p:nvPr>
            <p:ph idx="1"/>
          </p:nvPr>
        </p:nvSpPr>
        <p:spPr>
          <a:xfrm>
            <a:off x="321940" y="1157009"/>
            <a:ext cx="11174660" cy="4698000"/>
          </a:xfrm>
        </p:spPr>
        <p:txBody>
          <a:bodyPr/>
          <a:lstStyle/>
          <a:p>
            <a:pPr>
              <a:lnSpc>
                <a:spcPct val="150000"/>
              </a:lnSpc>
            </a:pPr>
            <a:r>
              <a:rPr lang="en-US" sz="2000" dirty="0">
                <a:latin typeface="Open Sans"/>
              </a:rPr>
              <a:t>The </a:t>
            </a:r>
            <a:r>
              <a:rPr lang="en-US" sz="2000" dirty="0">
                <a:highlight>
                  <a:srgbClr val="FFFF00"/>
                </a:highlight>
                <a:latin typeface="Open Sans"/>
              </a:rPr>
              <a:t>section element </a:t>
            </a:r>
            <a:r>
              <a:rPr lang="en-US" sz="2000" dirty="0">
                <a:latin typeface="Open Sans"/>
              </a:rPr>
              <a:t>describes a section of a document, usually with a heading for each section—these elements can be nested. For example, you could have a section element for a book, then nested sections for each chapter name in the book.</a:t>
            </a:r>
          </a:p>
          <a:p>
            <a:pPr>
              <a:lnSpc>
                <a:spcPct val="150000"/>
              </a:lnSpc>
            </a:pPr>
            <a:r>
              <a:rPr lang="en-US" sz="2000" dirty="0">
                <a:highlight>
                  <a:srgbClr val="FFFF00"/>
                </a:highlight>
                <a:latin typeface="Open Sans"/>
              </a:rPr>
              <a:t>aside Element</a:t>
            </a:r>
            <a:r>
              <a:rPr lang="en-US" sz="2000" dirty="0">
                <a:latin typeface="Open Sans"/>
              </a:rPr>
              <a:t>-The aside element describes content that’s related to the surrounding content (such as an article) but is somewhat separate from the flow of the text</a:t>
            </a:r>
          </a:p>
          <a:p>
            <a:pPr>
              <a:lnSpc>
                <a:spcPct val="150000"/>
              </a:lnSpc>
            </a:pPr>
            <a:r>
              <a:rPr lang="en-US" sz="2000" dirty="0">
                <a:highlight>
                  <a:srgbClr val="FFFF00"/>
                </a:highlight>
                <a:latin typeface="Open Sans"/>
              </a:rPr>
              <a:t>footer Element</a:t>
            </a:r>
            <a:r>
              <a:rPr lang="en-US" sz="2000" dirty="0">
                <a:latin typeface="Open Sans"/>
              </a:rPr>
              <a:t>-The footer element describes a footer—content that usually appears at the bottom of the content or section element. </a:t>
            </a:r>
          </a:p>
          <a:p>
            <a:pPr>
              <a:lnSpc>
                <a:spcPct val="150000"/>
              </a:lnSpc>
            </a:pPr>
            <a:r>
              <a:rPr lang="en-US" sz="2000" dirty="0">
                <a:latin typeface="Open Sans"/>
              </a:rPr>
              <a:t>Article element-The &lt;article&gt; tag specifies independent, self-contained </a:t>
            </a:r>
            <a:r>
              <a:rPr lang="en-US" sz="2000" dirty="0" err="1">
                <a:latin typeface="Open Sans"/>
              </a:rPr>
              <a:t>content.An</a:t>
            </a:r>
            <a:r>
              <a:rPr lang="en-US" sz="2000" dirty="0">
                <a:latin typeface="Open Sans"/>
              </a:rPr>
              <a:t> article should make sense on its own and it should be possible to distribute it independently from the rest of the site.</a:t>
            </a:r>
          </a:p>
        </p:txBody>
      </p:sp>
    </p:spTree>
    <p:extLst>
      <p:ext uri="{BB962C8B-B14F-4D97-AF65-F5344CB8AC3E}">
        <p14:creationId xmlns:p14="http://schemas.microsoft.com/office/powerpoint/2010/main" val="1206757884"/>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Page-Structure Elements</a:t>
            </a:r>
            <a:endParaRPr lang="en-IN" dirty="0"/>
          </a:p>
        </p:txBody>
      </p:sp>
      <p:pic>
        <p:nvPicPr>
          <p:cNvPr id="6" name="Content Placeholder 5">
            <a:extLst>
              <a:ext uri="{FF2B5EF4-FFF2-40B4-BE49-F238E27FC236}">
                <a16:creationId xmlns:a16="http://schemas.microsoft.com/office/drawing/2014/main" id="{19D10C95-217E-4EC9-B679-F9A3CD0CB300}"/>
              </a:ext>
            </a:extLst>
          </p:cNvPr>
          <p:cNvPicPr>
            <a:picLocks noGrp="1" noChangeAspect="1"/>
          </p:cNvPicPr>
          <p:nvPr>
            <p:ph idx="1"/>
          </p:nvPr>
        </p:nvPicPr>
        <p:blipFill>
          <a:blip r:embed="rId2"/>
          <a:stretch>
            <a:fillRect/>
          </a:stretch>
        </p:blipFill>
        <p:spPr>
          <a:xfrm>
            <a:off x="983432" y="1340768"/>
            <a:ext cx="4391534" cy="4697413"/>
          </a:xfrm>
          <a:prstGeom prst="rect">
            <a:avLst/>
          </a:prstGeom>
        </p:spPr>
      </p:pic>
      <p:pic>
        <p:nvPicPr>
          <p:cNvPr id="8" name="Picture 7">
            <a:extLst>
              <a:ext uri="{FF2B5EF4-FFF2-40B4-BE49-F238E27FC236}">
                <a16:creationId xmlns:a16="http://schemas.microsoft.com/office/drawing/2014/main" id="{BEAFAABF-A36A-4B69-9727-40A775F03705}"/>
              </a:ext>
            </a:extLst>
          </p:cNvPr>
          <p:cNvPicPr>
            <a:picLocks noChangeAspect="1"/>
          </p:cNvPicPr>
          <p:nvPr/>
        </p:nvPicPr>
        <p:blipFill>
          <a:blip r:embed="rId3"/>
          <a:stretch>
            <a:fillRect/>
          </a:stretch>
        </p:blipFill>
        <p:spPr>
          <a:xfrm>
            <a:off x="5838450" y="1360747"/>
            <a:ext cx="5876925" cy="4324350"/>
          </a:xfrm>
          <a:prstGeom prst="rect">
            <a:avLst/>
          </a:prstGeom>
          <a:ln>
            <a:solidFill>
              <a:srgbClr val="C00000"/>
            </a:solidFill>
          </a:ln>
        </p:spPr>
      </p:pic>
    </p:spTree>
    <p:extLst>
      <p:ext uri="{BB962C8B-B14F-4D97-AF65-F5344CB8AC3E}">
        <p14:creationId xmlns:p14="http://schemas.microsoft.com/office/powerpoint/2010/main" val="4003352019"/>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Page-Structure Elements</a:t>
            </a:r>
            <a:endParaRPr lang="en-IN" dirty="0"/>
          </a:p>
        </p:txBody>
      </p:sp>
      <p:pic>
        <p:nvPicPr>
          <p:cNvPr id="6" name="Content Placeholder 5">
            <a:extLst>
              <a:ext uri="{FF2B5EF4-FFF2-40B4-BE49-F238E27FC236}">
                <a16:creationId xmlns:a16="http://schemas.microsoft.com/office/drawing/2014/main" id="{67D9EFA4-B771-47FB-B6C3-482314EC4695}"/>
              </a:ext>
            </a:extLst>
          </p:cNvPr>
          <p:cNvPicPr>
            <a:picLocks noGrp="1" noChangeAspect="1"/>
          </p:cNvPicPr>
          <p:nvPr>
            <p:ph idx="1"/>
          </p:nvPr>
        </p:nvPicPr>
        <p:blipFill>
          <a:blip r:embed="rId2"/>
          <a:stretch>
            <a:fillRect/>
          </a:stretch>
        </p:blipFill>
        <p:spPr>
          <a:xfrm>
            <a:off x="6198400" y="1266825"/>
            <a:ext cx="5934075" cy="4324350"/>
          </a:xfrm>
          <a:prstGeom prst="rect">
            <a:avLst/>
          </a:prstGeom>
          <a:ln>
            <a:solidFill>
              <a:srgbClr val="FF0000"/>
            </a:solidFill>
          </a:ln>
        </p:spPr>
      </p:pic>
      <p:pic>
        <p:nvPicPr>
          <p:cNvPr id="5" name="Picture 4">
            <a:extLst>
              <a:ext uri="{FF2B5EF4-FFF2-40B4-BE49-F238E27FC236}">
                <a16:creationId xmlns:a16="http://schemas.microsoft.com/office/drawing/2014/main" id="{51B7ACD8-E4CD-49EA-A22C-65078D540515}"/>
              </a:ext>
            </a:extLst>
          </p:cNvPr>
          <p:cNvPicPr>
            <a:picLocks noChangeAspect="1"/>
          </p:cNvPicPr>
          <p:nvPr/>
        </p:nvPicPr>
        <p:blipFill>
          <a:blip r:embed="rId3"/>
          <a:stretch>
            <a:fillRect/>
          </a:stretch>
        </p:blipFill>
        <p:spPr>
          <a:xfrm>
            <a:off x="609600" y="1223356"/>
            <a:ext cx="5305425" cy="4900244"/>
          </a:xfrm>
          <a:prstGeom prst="rect">
            <a:avLst/>
          </a:prstGeom>
        </p:spPr>
      </p:pic>
    </p:spTree>
    <p:extLst>
      <p:ext uri="{BB962C8B-B14F-4D97-AF65-F5344CB8AC3E}">
        <p14:creationId xmlns:p14="http://schemas.microsoft.com/office/powerpoint/2010/main" val="1704147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Page-Structure Elements</a:t>
            </a:r>
            <a:endParaRPr lang="en-IN" dirty="0"/>
          </a:p>
        </p:txBody>
      </p:sp>
      <p:sp>
        <p:nvSpPr>
          <p:cNvPr id="7" name="Content Placeholder 6">
            <a:extLst>
              <a:ext uri="{FF2B5EF4-FFF2-40B4-BE49-F238E27FC236}">
                <a16:creationId xmlns:a16="http://schemas.microsoft.com/office/drawing/2014/main" id="{6DF7CD58-606F-4B4B-8053-90C185ED8438}"/>
              </a:ext>
            </a:extLst>
          </p:cNvPr>
          <p:cNvSpPr>
            <a:spLocks noGrp="1"/>
          </p:cNvSpPr>
          <p:nvPr>
            <p:ph idx="1"/>
          </p:nvPr>
        </p:nvSpPr>
        <p:spPr>
          <a:xfrm>
            <a:off x="321940" y="1157009"/>
            <a:ext cx="6134100" cy="4698000"/>
          </a:xfrm>
        </p:spPr>
        <p:txBody>
          <a:bodyPr/>
          <a:lstStyle/>
          <a:p>
            <a:pPr>
              <a:lnSpc>
                <a:spcPct val="150000"/>
              </a:lnSpc>
            </a:pPr>
            <a:r>
              <a:rPr lang="en-US" sz="2000" dirty="0">
                <a:latin typeface="Open Sans"/>
              </a:rPr>
              <a:t>meter Element-The meter element renders a visual representation of a measure within a range. </a:t>
            </a:r>
          </a:p>
          <a:p>
            <a:pPr>
              <a:lnSpc>
                <a:spcPct val="150000"/>
              </a:lnSpc>
            </a:pPr>
            <a:r>
              <a:rPr lang="en-US" sz="2000" dirty="0">
                <a:latin typeface="Open Sans"/>
              </a:rPr>
              <a:t>In this example, The min attribute is "0" and a max attribute is "54" —indicating the total number of responses to our survey. The value attribute is "14", representing the total number of people who responded “yes” to our survey question.</a:t>
            </a:r>
          </a:p>
        </p:txBody>
      </p:sp>
      <p:pic>
        <p:nvPicPr>
          <p:cNvPr id="4" name="Picture 3">
            <a:extLst>
              <a:ext uri="{FF2B5EF4-FFF2-40B4-BE49-F238E27FC236}">
                <a16:creationId xmlns:a16="http://schemas.microsoft.com/office/drawing/2014/main" id="{BD3E708A-4799-4E4A-88A0-7AADC342168D}"/>
              </a:ext>
            </a:extLst>
          </p:cNvPr>
          <p:cNvPicPr>
            <a:picLocks noChangeAspect="1"/>
          </p:cNvPicPr>
          <p:nvPr/>
        </p:nvPicPr>
        <p:blipFill>
          <a:blip r:embed="rId2"/>
          <a:stretch>
            <a:fillRect/>
          </a:stretch>
        </p:blipFill>
        <p:spPr>
          <a:xfrm>
            <a:off x="6551215" y="1340768"/>
            <a:ext cx="5305425" cy="3852664"/>
          </a:xfrm>
          <a:prstGeom prst="rect">
            <a:avLst/>
          </a:prstGeom>
        </p:spPr>
      </p:pic>
    </p:spTree>
    <p:extLst>
      <p:ext uri="{BB962C8B-B14F-4D97-AF65-F5344CB8AC3E}">
        <p14:creationId xmlns:p14="http://schemas.microsoft.com/office/powerpoint/2010/main" val="217736720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5360" y="1268760"/>
            <a:ext cx="11161240" cy="1282676"/>
          </a:xfrm>
        </p:spPr>
        <p:txBody>
          <a:bodyPr/>
          <a:lstStyle/>
          <a:p>
            <a:r>
              <a:rPr lang="en-US" sz="2000" dirty="0"/>
              <a:t>World Wide Web </a:t>
            </a:r>
            <a:r>
              <a:rPr lang="en-IN" sz="2000" dirty="0">
                <a:solidFill>
                  <a:srgbClr val="FF0000"/>
                </a:solidFill>
              </a:rPr>
              <a:t>WWW allows computer users to locate and view multimedia based documents over internet </a:t>
            </a:r>
            <a:r>
              <a:rPr lang="en-US" sz="2000" dirty="0"/>
              <a:t>In 1989,</a:t>
            </a:r>
          </a:p>
          <a:p>
            <a:r>
              <a:rPr lang="en-US" sz="2000" dirty="0"/>
              <a:t> Tim Berners-Lee of CERN (the European Organization for Nuclear Research) began to develop a technology for sharing information via hyperlinked text documents named </a:t>
            </a:r>
            <a:r>
              <a:rPr lang="en-US" sz="2000" dirty="0" err="1"/>
              <a:t>HyperText</a:t>
            </a:r>
            <a:r>
              <a:rPr lang="en-US" sz="2000" dirty="0"/>
              <a:t> Markup Language (HTML).</a:t>
            </a:r>
          </a:p>
          <a:p>
            <a:r>
              <a:rPr lang="en-US" sz="2000" dirty="0"/>
              <a:t>Berners-Lee proposed a new protocol for internet ,a system for document access .</a:t>
            </a:r>
          </a:p>
          <a:p>
            <a:pPr lvl="1"/>
            <a:r>
              <a:rPr lang="en-US" sz="1600" dirty="0"/>
              <a:t>Document form: Hypertext--- Pages? Documents? Resources?</a:t>
            </a:r>
          </a:p>
          <a:p>
            <a:pPr lvl="1"/>
            <a:r>
              <a:rPr lang="en-US" sz="2000" dirty="0"/>
              <a:t>Hypermedia – more than just text – includes images, sound, etc.</a:t>
            </a:r>
          </a:p>
          <a:p>
            <a:r>
              <a:rPr lang="en-US" sz="2000" dirty="0">
                <a:highlight>
                  <a:srgbClr val="FFFF00"/>
                </a:highlight>
              </a:rPr>
              <a:t>Hypertext Transfer Protocol (HTTP)</a:t>
            </a:r>
            <a:r>
              <a:rPr lang="en-US" sz="2000" dirty="0"/>
              <a:t>—a communications protocol used to send information over the web. </a:t>
            </a:r>
          </a:p>
          <a:p>
            <a:r>
              <a:rPr lang="en-US" sz="2000" dirty="0"/>
              <a:t>The </a:t>
            </a:r>
            <a:r>
              <a:rPr lang="en-US" sz="2000" dirty="0">
                <a:highlight>
                  <a:srgbClr val="FFFF00"/>
                </a:highlight>
              </a:rPr>
              <a:t>URL (Uniform Resource Locator)</a:t>
            </a:r>
            <a:r>
              <a:rPr lang="en-US" sz="2000" dirty="0"/>
              <a:t> specifies the address (</a:t>
            </a:r>
            <a:r>
              <a:rPr lang="en-US" sz="2000" dirty="0" err="1"/>
              <a:t>i.e.,location</a:t>
            </a:r>
            <a:r>
              <a:rPr lang="en-US" sz="2000" dirty="0"/>
              <a:t>) of the web page displayed in the browser window. </a:t>
            </a:r>
          </a:p>
          <a:p>
            <a:r>
              <a:rPr lang="en-US" sz="2000" dirty="0"/>
              <a:t>Each web page on the Internet is associated with a unique URL. URLs usually begin with </a:t>
            </a:r>
            <a:r>
              <a:rPr lang="en-US" sz="2000" dirty="0">
                <a:highlight>
                  <a:srgbClr val="FFFF00"/>
                </a:highlight>
              </a:rPr>
              <a:t>http://</a:t>
            </a:r>
            <a:r>
              <a:rPr lang="en-US" sz="2000" dirty="0"/>
              <a:t>.</a:t>
            </a:r>
          </a:p>
          <a:p>
            <a:pPr algn="just"/>
            <a:endParaRPr lang="en-GB" alt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r>
              <a:rPr lang="en-US" dirty="0"/>
              <a:t>Evolution of the Internet-World Wide Web, HTML, HTTP</a:t>
            </a:r>
            <a:br>
              <a:rPr lang="en-US" dirty="0"/>
            </a:br>
            <a:endParaRPr lang="en-US" dirty="0">
              <a:latin typeface="Armata" panose="020B0503040500060204" pitchFamily="34" charset="0"/>
            </a:endParaRPr>
          </a:p>
        </p:txBody>
      </p:sp>
    </p:spTree>
    <p:extLst>
      <p:ext uri="{BB962C8B-B14F-4D97-AF65-F5344CB8AC3E}">
        <p14:creationId xmlns:p14="http://schemas.microsoft.com/office/powerpoint/2010/main" val="3946595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4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Page-Structure Elements</a:t>
            </a:r>
            <a:endParaRPr lang="en-IN" dirty="0"/>
          </a:p>
        </p:txBody>
      </p:sp>
      <p:sp>
        <p:nvSpPr>
          <p:cNvPr id="7" name="Content Placeholder 6">
            <a:extLst>
              <a:ext uri="{FF2B5EF4-FFF2-40B4-BE49-F238E27FC236}">
                <a16:creationId xmlns:a16="http://schemas.microsoft.com/office/drawing/2014/main" id="{6DF7CD58-606F-4B4B-8053-90C185ED8438}"/>
              </a:ext>
            </a:extLst>
          </p:cNvPr>
          <p:cNvSpPr>
            <a:spLocks noGrp="1"/>
          </p:cNvSpPr>
          <p:nvPr>
            <p:ph idx="1"/>
          </p:nvPr>
        </p:nvSpPr>
        <p:spPr>
          <a:xfrm>
            <a:off x="321940" y="1157009"/>
            <a:ext cx="11174660" cy="4698000"/>
          </a:xfrm>
        </p:spPr>
        <p:txBody>
          <a:bodyPr/>
          <a:lstStyle/>
          <a:p>
            <a:pPr>
              <a:lnSpc>
                <a:spcPct val="150000"/>
              </a:lnSpc>
            </a:pPr>
            <a:r>
              <a:rPr lang="en-US" sz="2000" dirty="0">
                <a:latin typeface="Open Sans"/>
              </a:rPr>
              <a:t>Text-Level Semantics: mark Element and </a:t>
            </a:r>
            <a:r>
              <a:rPr lang="en-US" sz="2000" dirty="0" err="1">
                <a:latin typeface="Open Sans"/>
              </a:rPr>
              <a:t>wbr</a:t>
            </a:r>
            <a:r>
              <a:rPr lang="en-US" sz="2000" dirty="0">
                <a:latin typeface="Open Sans"/>
              </a:rPr>
              <a:t> Element</a:t>
            </a:r>
          </a:p>
          <a:p>
            <a:pPr>
              <a:lnSpc>
                <a:spcPct val="150000"/>
              </a:lnSpc>
            </a:pPr>
            <a:r>
              <a:rPr lang="en-US" sz="2000" dirty="0">
                <a:latin typeface="Open Sans"/>
              </a:rPr>
              <a:t>The mark element highlights the text that’s enclosed in the element. </a:t>
            </a:r>
          </a:p>
          <a:p>
            <a:pPr>
              <a:lnSpc>
                <a:spcPct val="150000"/>
              </a:lnSpc>
            </a:pPr>
            <a:r>
              <a:rPr lang="en-US" sz="2000" dirty="0">
                <a:latin typeface="Open Sans"/>
              </a:rPr>
              <a:t>The </a:t>
            </a:r>
            <a:r>
              <a:rPr lang="en-US" sz="2000" dirty="0" err="1">
                <a:latin typeface="Open Sans"/>
              </a:rPr>
              <a:t>wbr</a:t>
            </a:r>
            <a:r>
              <a:rPr lang="en-US" sz="2000" dirty="0">
                <a:latin typeface="Open Sans"/>
              </a:rPr>
              <a:t> element-</a:t>
            </a:r>
            <a:r>
              <a:rPr lang="en-US" sz="2000" b="1" dirty="0"/>
              <a:t> </a:t>
            </a:r>
            <a:r>
              <a:rPr lang="en-US" sz="1800" b="1" dirty="0"/>
              <a:t>Word Break Opportunity</a:t>
            </a:r>
            <a:r>
              <a:rPr lang="en-US" sz="1800" dirty="0">
                <a:latin typeface="Open Sans"/>
              </a:rPr>
              <a:t> </a:t>
            </a:r>
            <a:r>
              <a:rPr lang="en-US" sz="2000" dirty="0">
                <a:latin typeface="Open Sans"/>
              </a:rPr>
              <a:t>indicates the appropriate place to break a word when the text wraps to multiple lines.</a:t>
            </a:r>
          </a:p>
          <a:p>
            <a:pPr>
              <a:lnSpc>
                <a:spcPct val="150000"/>
              </a:lnSpc>
            </a:pPr>
            <a:r>
              <a:rPr lang="en-US" sz="2000" dirty="0">
                <a:latin typeface="Open Sans"/>
              </a:rPr>
              <a:t> You might use </a:t>
            </a:r>
            <a:r>
              <a:rPr lang="en-US" sz="2000" dirty="0" err="1">
                <a:latin typeface="Open Sans"/>
              </a:rPr>
              <a:t>wbr</a:t>
            </a:r>
            <a:r>
              <a:rPr lang="en-US" sz="2000" dirty="0">
                <a:latin typeface="Open Sans"/>
              </a:rPr>
              <a:t> to prevent a word from breaking in an awkward place.</a:t>
            </a:r>
          </a:p>
          <a:p>
            <a:pPr>
              <a:lnSpc>
                <a:spcPct val="150000"/>
              </a:lnSpc>
            </a:pPr>
            <a:r>
              <a:rPr lang="en-US" sz="2000" dirty="0"/>
              <a:t>When a word is too long, the browser might break it at the wrong place. You can use the &lt;</a:t>
            </a:r>
            <a:r>
              <a:rPr lang="en-US" sz="2000" dirty="0" err="1"/>
              <a:t>wbr</a:t>
            </a:r>
            <a:r>
              <a:rPr lang="en-US" sz="2000" dirty="0"/>
              <a:t>&gt; element to add word break opportunities.</a:t>
            </a:r>
          </a:p>
          <a:p>
            <a:pPr marL="0" indent="0" algn="ctr">
              <a:lnSpc>
                <a:spcPct val="150000"/>
              </a:lnSpc>
              <a:buNone/>
            </a:pPr>
            <a:r>
              <a:rPr lang="en-US" sz="1600" b="1" dirty="0">
                <a:latin typeface="Courier New" panose="02070309020205020404" pitchFamily="49" charset="0"/>
                <a:cs typeface="Courier New" panose="02070309020205020404" pitchFamily="49" charset="0"/>
              </a:rPr>
              <a:t>&lt;p&gt;To learn AJAX, you must be familiar with the XML&lt;</a:t>
            </a:r>
            <a:r>
              <a:rPr lang="en-US" sz="1600" b="1" dirty="0" err="1">
                <a:latin typeface="Courier New" panose="02070309020205020404" pitchFamily="49" charset="0"/>
                <a:cs typeface="Courier New" panose="02070309020205020404" pitchFamily="49" charset="0"/>
              </a:rPr>
              <a:t>wbr</a:t>
            </a:r>
            <a:r>
              <a:rPr lang="en-US" sz="1600" b="1" dirty="0">
                <a:latin typeface="Courier New" panose="02070309020205020404" pitchFamily="49" charset="0"/>
                <a:cs typeface="Courier New" panose="02070309020205020404" pitchFamily="49" charset="0"/>
              </a:rPr>
              <a:t>&gt;Http&lt;</a:t>
            </a:r>
            <a:r>
              <a:rPr lang="en-US" sz="1600" b="1" dirty="0" err="1">
                <a:latin typeface="Courier New" panose="02070309020205020404" pitchFamily="49" charset="0"/>
                <a:cs typeface="Courier New" panose="02070309020205020404" pitchFamily="49" charset="0"/>
              </a:rPr>
              <a:t>wbr</a:t>
            </a:r>
            <a:r>
              <a:rPr lang="en-US" sz="1600" b="1" dirty="0">
                <a:latin typeface="Courier New" panose="02070309020205020404" pitchFamily="49" charset="0"/>
                <a:cs typeface="Courier New" panose="02070309020205020404" pitchFamily="49" charset="0"/>
              </a:rPr>
              <a:t>&gt;Request Object.&lt;/p&gt;</a:t>
            </a:r>
            <a:endParaRPr lang="en-US" sz="2000" dirty="0">
              <a:latin typeface="Open Sans"/>
            </a:endParaRPr>
          </a:p>
        </p:txBody>
      </p:sp>
    </p:spTree>
    <p:extLst>
      <p:ext uri="{BB962C8B-B14F-4D97-AF65-F5344CB8AC3E}">
        <p14:creationId xmlns:p14="http://schemas.microsoft.com/office/powerpoint/2010/main" val="862174763"/>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pPr algn="ctr"/>
            <a:r>
              <a:rPr lang="en-US" dirty="0"/>
              <a:t>Multimedia-Audio and video tags</a:t>
            </a:r>
            <a:endParaRPr lang="en-IN" dirty="0"/>
          </a:p>
        </p:txBody>
      </p:sp>
    </p:spTree>
    <p:extLst>
      <p:ext uri="{BB962C8B-B14F-4D97-AF65-F5344CB8AC3E}">
        <p14:creationId xmlns:p14="http://schemas.microsoft.com/office/powerpoint/2010/main" val="365274271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Multimedia elements</a:t>
            </a:r>
            <a:endParaRPr lang="en-IN" dirty="0"/>
          </a:p>
        </p:txBody>
      </p:sp>
      <p:sp>
        <p:nvSpPr>
          <p:cNvPr id="7" name="Content Placeholder 6">
            <a:extLst>
              <a:ext uri="{FF2B5EF4-FFF2-40B4-BE49-F238E27FC236}">
                <a16:creationId xmlns:a16="http://schemas.microsoft.com/office/drawing/2014/main" id="{6DF7CD58-606F-4B4B-8053-90C185ED8438}"/>
              </a:ext>
            </a:extLst>
          </p:cNvPr>
          <p:cNvSpPr>
            <a:spLocks noGrp="1"/>
          </p:cNvSpPr>
          <p:nvPr>
            <p:ph idx="1"/>
          </p:nvPr>
        </p:nvSpPr>
        <p:spPr>
          <a:xfrm>
            <a:off x="321940" y="1157009"/>
            <a:ext cx="11174660" cy="4698000"/>
          </a:xfrm>
        </p:spPr>
        <p:txBody>
          <a:bodyPr/>
          <a:lstStyle/>
          <a:p>
            <a:r>
              <a:rPr lang="en-IN" sz="2000" dirty="0"/>
              <a:t>The &lt;audio&gt; tag defines sound, such as music or other audio streams.</a:t>
            </a:r>
          </a:p>
          <a:p>
            <a:r>
              <a:rPr lang="en-US" sz="2000" dirty="0"/>
              <a:t>audio element, is used to embed audio into a web page. We specify an id for the element, so that we can programmatically control when the audio clip plays</a:t>
            </a:r>
            <a:endParaRPr lang="en-IN" sz="2000" dirty="0"/>
          </a:p>
          <a:p>
            <a:r>
              <a:rPr lang="en-IN" sz="2000" dirty="0"/>
              <a:t>The &lt;video&gt; tag specifies video, such as a movie clip or other video streams.</a:t>
            </a:r>
          </a:p>
          <a:p>
            <a:r>
              <a:rPr lang="en-US" sz="2000" dirty="0"/>
              <a:t>Not all browsers support the same audio file formats</a:t>
            </a:r>
          </a:p>
          <a:p>
            <a:r>
              <a:rPr lang="en-IN" sz="2000" dirty="0"/>
              <a:t>3 commonly supported file formats for the &lt;audio&gt; element: MP3, WAV, and OGG:</a:t>
            </a:r>
          </a:p>
          <a:p>
            <a:r>
              <a:rPr lang="en-IN" sz="2000" dirty="0"/>
              <a:t>3 commonly supported video formats for the &lt;video&gt; element: MP4, </a:t>
            </a:r>
            <a:r>
              <a:rPr lang="en-IN" sz="2000" dirty="0" err="1"/>
              <a:t>WebM</a:t>
            </a:r>
            <a:r>
              <a:rPr lang="en-IN" sz="2000" dirty="0"/>
              <a:t>, and </a:t>
            </a:r>
            <a:r>
              <a:rPr lang="en-IN" sz="2000" dirty="0" err="1"/>
              <a:t>Ogg</a:t>
            </a:r>
            <a:r>
              <a:rPr lang="en-IN" sz="2000" dirty="0"/>
              <a:t>:</a:t>
            </a:r>
          </a:p>
          <a:p>
            <a:r>
              <a:rPr lang="en-IN" sz="2000" dirty="0"/>
              <a:t>MP4 = MPEG 4 files with H264 video codec and AAC audio codec</a:t>
            </a:r>
          </a:p>
          <a:p>
            <a:r>
              <a:rPr lang="en-IN" sz="2000" dirty="0" err="1"/>
              <a:t>WebM</a:t>
            </a:r>
            <a:r>
              <a:rPr lang="en-IN" sz="2000" dirty="0"/>
              <a:t> = </a:t>
            </a:r>
            <a:r>
              <a:rPr lang="en-IN" sz="2000" dirty="0" err="1"/>
              <a:t>WebM</a:t>
            </a:r>
            <a:r>
              <a:rPr lang="en-IN" sz="2000" dirty="0"/>
              <a:t> files with VP8 video codec and </a:t>
            </a:r>
            <a:r>
              <a:rPr lang="en-IN" sz="2000" dirty="0" err="1"/>
              <a:t>Vorbis</a:t>
            </a:r>
            <a:r>
              <a:rPr lang="en-IN" sz="2000" dirty="0"/>
              <a:t> audio codec</a:t>
            </a:r>
          </a:p>
          <a:p>
            <a:r>
              <a:rPr lang="en-IN" sz="2000" dirty="0" err="1"/>
              <a:t>Ogg</a:t>
            </a:r>
            <a:r>
              <a:rPr lang="en-IN" sz="2000" dirty="0"/>
              <a:t> = </a:t>
            </a:r>
            <a:r>
              <a:rPr lang="en-IN" sz="2000" dirty="0" err="1"/>
              <a:t>Ogg</a:t>
            </a:r>
            <a:r>
              <a:rPr lang="en-IN" sz="2000" dirty="0"/>
              <a:t> files with Theora video codec and </a:t>
            </a:r>
            <a:r>
              <a:rPr lang="en-IN" sz="2000" dirty="0" err="1"/>
              <a:t>Vorbis</a:t>
            </a:r>
            <a:r>
              <a:rPr lang="en-IN" sz="2000" dirty="0"/>
              <a:t> audio codec</a:t>
            </a:r>
          </a:p>
        </p:txBody>
      </p:sp>
    </p:spTree>
    <p:extLst>
      <p:ext uri="{BB962C8B-B14F-4D97-AF65-F5344CB8AC3E}">
        <p14:creationId xmlns:p14="http://schemas.microsoft.com/office/powerpoint/2010/main" val="4001280468"/>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Multimedia elements-audio tag</a:t>
            </a:r>
            <a:endParaRPr lang="en-IN" dirty="0"/>
          </a:p>
        </p:txBody>
      </p:sp>
      <p:sp>
        <p:nvSpPr>
          <p:cNvPr id="7" name="Content Placeholder 6">
            <a:extLst>
              <a:ext uri="{FF2B5EF4-FFF2-40B4-BE49-F238E27FC236}">
                <a16:creationId xmlns:a16="http://schemas.microsoft.com/office/drawing/2014/main" id="{6DF7CD58-606F-4B4B-8053-90C185ED8438}"/>
              </a:ext>
            </a:extLst>
          </p:cNvPr>
          <p:cNvSpPr>
            <a:spLocks noGrp="1"/>
          </p:cNvSpPr>
          <p:nvPr>
            <p:ph idx="1"/>
          </p:nvPr>
        </p:nvSpPr>
        <p:spPr>
          <a:xfrm>
            <a:off x="321940" y="1157009"/>
            <a:ext cx="11174660" cy="4698000"/>
          </a:xfrm>
        </p:spPr>
        <p:txBody>
          <a:bodyPr/>
          <a:lstStyle/>
          <a:p>
            <a:r>
              <a:rPr lang="en-IN" sz="2000" dirty="0"/>
              <a:t>Prior to HTML5, a plug-in was required to play  sound while a document was being displayed</a:t>
            </a:r>
          </a:p>
          <a:p>
            <a:r>
              <a:rPr lang="en-IN" sz="2000" dirty="0"/>
              <a:t>Audio information is coded into digital streams with encoding algorithms called audio codecs</a:t>
            </a:r>
          </a:p>
          <a:p>
            <a:r>
              <a:rPr lang="en-IN" sz="2000" dirty="0"/>
              <a:t>     – e.g., MP3, </a:t>
            </a:r>
            <a:r>
              <a:rPr lang="en-IN" sz="2000" dirty="0" err="1"/>
              <a:t>Vorbis,wav</a:t>
            </a:r>
            <a:endParaRPr lang="en-IN" sz="2000" dirty="0"/>
          </a:p>
          <a:p>
            <a:r>
              <a:rPr lang="en-US" sz="2000" dirty="0"/>
              <a:t>A </a:t>
            </a:r>
            <a:r>
              <a:rPr lang="en-US" sz="2000" i="1" dirty="0"/>
              <a:t>codec</a:t>
            </a:r>
            <a:r>
              <a:rPr lang="en-US" sz="2000" dirty="0"/>
              <a:t>  (a blend word derived from "</a:t>
            </a:r>
            <a:r>
              <a:rPr lang="en-US" sz="2000" b="1" i="1" dirty="0"/>
              <a:t>co</a:t>
            </a:r>
            <a:r>
              <a:rPr lang="en-US" sz="2000" dirty="0"/>
              <a:t>der-</a:t>
            </a:r>
            <a:r>
              <a:rPr lang="en-US" sz="2000" b="1" i="1" dirty="0"/>
              <a:t>dec</a:t>
            </a:r>
            <a:r>
              <a:rPr lang="en-US" sz="2000" dirty="0"/>
              <a:t>oder") is a program, algorithm, or device that encodes or decodes a data stream. </a:t>
            </a:r>
          </a:p>
          <a:p>
            <a:r>
              <a:rPr lang="en-US" sz="2000" dirty="0"/>
              <a:t>A given codec knows how to handle a specific encoding or compression technology.</a:t>
            </a:r>
          </a:p>
          <a:p>
            <a:r>
              <a:rPr lang="en-IN" sz="2000" dirty="0"/>
              <a:t>Coded audio data is stored in containers.</a:t>
            </a:r>
          </a:p>
          <a:p>
            <a:r>
              <a:rPr lang="en-IN" sz="2000" dirty="0"/>
              <a:t>Audio container may contain MP3 / </a:t>
            </a:r>
            <a:r>
              <a:rPr lang="en-IN" sz="2000" dirty="0" err="1"/>
              <a:t>Vorbis</a:t>
            </a:r>
            <a:r>
              <a:rPr lang="en-IN" sz="2000" dirty="0"/>
              <a:t> / Wav codec.</a:t>
            </a:r>
          </a:p>
          <a:p>
            <a:r>
              <a:rPr lang="en-IN" sz="2000" dirty="0"/>
              <a:t>3 audio container types</a:t>
            </a:r>
          </a:p>
          <a:p>
            <a:r>
              <a:rPr lang="en-IN" sz="2000" dirty="0" err="1"/>
              <a:t>e.g</a:t>
            </a:r>
            <a:r>
              <a:rPr lang="en-IN" sz="2000" dirty="0"/>
              <a:t>  </a:t>
            </a:r>
            <a:r>
              <a:rPr lang="en-IN" sz="2000" dirty="0" err="1"/>
              <a:t>Ogg</a:t>
            </a:r>
            <a:r>
              <a:rPr lang="en-IN" sz="2000" dirty="0"/>
              <a:t>, MP3, and Wav (same as extension of file names)</a:t>
            </a:r>
          </a:p>
          <a:p>
            <a:pPr marL="0" indent="0">
              <a:buNone/>
            </a:pPr>
            <a:r>
              <a:rPr lang="en-IN" sz="2000" dirty="0"/>
              <a:t>    - </a:t>
            </a:r>
            <a:r>
              <a:rPr lang="en-IN" sz="2000" dirty="0" err="1"/>
              <a:t>Vorbis</a:t>
            </a:r>
            <a:r>
              <a:rPr lang="en-IN" sz="2000" dirty="0"/>
              <a:t> codec is stored in </a:t>
            </a:r>
            <a:r>
              <a:rPr lang="en-IN" sz="2000" dirty="0" err="1"/>
              <a:t>Ogg</a:t>
            </a:r>
            <a:r>
              <a:rPr lang="en-IN" sz="2000" dirty="0"/>
              <a:t> containers</a:t>
            </a:r>
          </a:p>
          <a:p>
            <a:pPr marL="0" indent="0">
              <a:buNone/>
            </a:pPr>
            <a:r>
              <a:rPr lang="en-IN" sz="2000" dirty="0"/>
              <a:t>    - MP3 codec is stored in MP3 containers</a:t>
            </a:r>
          </a:p>
          <a:p>
            <a:pPr marL="0" indent="0">
              <a:buNone/>
            </a:pPr>
            <a:r>
              <a:rPr lang="en-IN" sz="2000" dirty="0"/>
              <a:t>    - Wav codec is stored in Wav containers</a:t>
            </a:r>
          </a:p>
          <a:p>
            <a:endParaRPr lang="en-IN" sz="2000" dirty="0"/>
          </a:p>
        </p:txBody>
      </p:sp>
    </p:spTree>
    <p:extLst>
      <p:ext uri="{BB962C8B-B14F-4D97-AF65-F5344CB8AC3E}">
        <p14:creationId xmlns:p14="http://schemas.microsoft.com/office/powerpoint/2010/main" val="3225338913"/>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Multimedia elements-audio tag</a:t>
            </a:r>
            <a:endParaRPr lang="en-IN" dirty="0"/>
          </a:p>
        </p:txBody>
      </p:sp>
      <p:sp>
        <p:nvSpPr>
          <p:cNvPr id="6" name="Content Placeholder 2">
            <a:extLst>
              <a:ext uri="{FF2B5EF4-FFF2-40B4-BE49-F238E27FC236}">
                <a16:creationId xmlns:a16="http://schemas.microsoft.com/office/drawing/2014/main" id="{2BDF7E5C-7892-4045-A206-B76A47A09289}"/>
              </a:ext>
            </a:extLst>
          </p:cNvPr>
          <p:cNvSpPr txBox="1">
            <a:spLocks/>
          </p:cNvSpPr>
          <p:nvPr/>
        </p:nvSpPr>
        <p:spPr>
          <a:xfrm>
            <a:off x="474739" y="1103284"/>
            <a:ext cx="11449271" cy="4980210"/>
          </a:xfrm>
          <a:prstGeom prst="rect">
            <a:avLst/>
          </a:prstGeom>
        </p:spPr>
        <p:txBody>
          <a:bodyPr vert="horz" lIns="0" tIns="0" rIns="0" bIns="0" rtlCol="0" anchor="t" anchorCtr="0">
            <a:noAutofit/>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IN" sz="2000" dirty="0" err="1"/>
              <a:t>Ogg</a:t>
            </a:r>
            <a:r>
              <a:rPr lang="en-IN" sz="2000" dirty="0" err="1">
                <a:sym typeface="Wingdings" panose="05000000000000000000" pitchFamily="2" charset="2"/>
              </a:rPr>
              <a:t>free</a:t>
            </a:r>
            <a:r>
              <a:rPr lang="en-IN" sz="2000" dirty="0">
                <a:sym typeface="Wingdings" panose="05000000000000000000" pitchFamily="2" charset="2"/>
              </a:rPr>
              <a:t> &amp;</a:t>
            </a:r>
            <a:r>
              <a:rPr lang="en-IN" sz="2000" dirty="0">
                <a:solidFill>
                  <a:srgbClr val="FF0000"/>
                </a:solidFill>
                <a:sym typeface="Wingdings" panose="05000000000000000000" pitchFamily="2" charset="2"/>
              </a:rPr>
              <a:t> open digital container format</a:t>
            </a:r>
            <a:r>
              <a:rPr lang="en-IN" sz="2000" dirty="0">
                <a:sym typeface="Wingdings" panose="05000000000000000000" pitchFamily="2" charset="2"/>
              </a:rPr>
              <a:t> maintained by Xiph.org foundation.</a:t>
            </a:r>
          </a:p>
          <a:p>
            <a:pPr marL="0" indent="0">
              <a:lnSpc>
                <a:spcPct val="150000"/>
              </a:lnSpc>
              <a:buFont typeface="Arial" pitchFamily="34" charset="0"/>
              <a:buNone/>
            </a:pPr>
            <a:r>
              <a:rPr lang="en-IN" sz="2000" dirty="0">
                <a:sym typeface="Wingdings" panose="05000000000000000000" pitchFamily="2" charset="2"/>
              </a:rPr>
              <a:t>	container for </a:t>
            </a:r>
            <a:r>
              <a:rPr lang="en-IN" sz="2000" dirty="0" err="1">
                <a:sym typeface="Wingdings" panose="05000000000000000000" pitchFamily="2" charset="2"/>
              </a:rPr>
              <a:t>Vorbis</a:t>
            </a:r>
            <a:r>
              <a:rPr lang="en-IN" sz="2000" dirty="0">
                <a:sym typeface="Wingdings" panose="05000000000000000000" pitchFamily="2" charset="2"/>
              </a:rPr>
              <a:t> audio coding format</a:t>
            </a:r>
          </a:p>
          <a:p>
            <a:pPr>
              <a:lnSpc>
                <a:spcPct val="150000"/>
              </a:lnSpc>
            </a:pPr>
            <a:r>
              <a:rPr lang="en-IN" sz="2000" dirty="0" err="1">
                <a:sym typeface="Wingdings" panose="05000000000000000000" pitchFamily="2" charset="2"/>
              </a:rPr>
              <a:t>wavwave</a:t>
            </a:r>
            <a:r>
              <a:rPr lang="en-IN" sz="2000" dirty="0">
                <a:sym typeface="Wingdings" panose="05000000000000000000" pitchFamily="2" charset="2"/>
              </a:rPr>
              <a:t> form audio file format used in windows systems for raw and </a:t>
            </a:r>
            <a:r>
              <a:rPr lang="en-IN" sz="2000" dirty="0">
                <a:solidFill>
                  <a:srgbClr val="FF0000"/>
                </a:solidFill>
                <a:sym typeface="Wingdings" panose="05000000000000000000" pitchFamily="2" charset="2"/>
              </a:rPr>
              <a:t>uncompressed audio</a:t>
            </a:r>
          </a:p>
          <a:p>
            <a:pPr marL="0" indent="0">
              <a:lnSpc>
                <a:spcPct val="150000"/>
              </a:lnSpc>
              <a:buFont typeface="Arial" pitchFamily="34" charset="0"/>
              <a:buNone/>
            </a:pPr>
            <a:r>
              <a:rPr lang="en-IN" sz="2000" dirty="0">
                <a:sym typeface="Wingdings" panose="05000000000000000000" pitchFamily="2" charset="2"/>
              </a:rPr>
              <a:t>	Audio file format by</a:t>
            </a:r>
            <a:r>
              <a:rPr lang="en-IN" sz="2000" dirty="0">
                <a:solidFill>
                  <a:srgbClr val="FF0000"/>
                </a:solidFill>
                <a:sym typeface="Wingdings" panose="05000000000000000000" pitchFamily="2" charset="2"/>
              </a:rPr>
              <a:t> Microsoft &amp; IBM </a:t>
            </a:r>
            <a:r>
              <a:rPr lang="en-IN" sz="2000" dirty="0">
                <a:sym typeface="Wingdings" panose="05000000000000000000" pitchFamily="2" charset="2"/>
              </a:rPr>
              <a:t>for storing audio bit streams ,digital audio on system.</a:t>
            </a:r>
          </a:p>
          <a:p>
            <a:pPr>
              <a:lnSpc>
                <a:spcPct val="150000"/>
              </a:lnSpc>
            </a:pPr>
            <a:r>
              <a:rPr lang="en-IN" sz="2000" dirty="0">
                <a:sym typeface="Wingdings" panose="05000000000000000000" pitchFamily="2" charset="2"/>
              </a:rPr>
              <a:t>Mp3</a:t>
            </a:r>
            <a:r>
              <a:rPr lang="en-IN" sz="2000" dirty="0">
                <a:solidFill>
                  <a:srgbClr val="FF0000"/>
                </a:solidFill>
                <a:sym typeface="Wingdings" panose="05000000000000000000" pitchFamily="2" charset="2"/>
              </a:rPr>
              <a:t>Standard technology</a:t>
            </a:r>
            <a:r>
              <a:rPr lang="en-IN" sz="2000" dirty="0">
                <a:sym typeface="Wingdings" panose="05000000000000000000" pitchFamily="2" charset="2"/>
              </a:rPr>
              <a:t> audio format for </a:t>
            </a:r>
            <a:r>
              <a:rPr lang="en-IN" sz="2000" dirty="0">
                <a:solidFill>
                  <a:srgbClr val="FF0000"/>
                </a:solidFill>
                <a:sym typeface="Wingdings" panose="05000000000000000000" pitchFamily="2" charset="2"/>
              </a:rPr>
              <a:t>compressing a sound sequence into a very small file.</a:t>
            </a:r>
          </a:p>
          <a:p>
            <a:pPr marL="0" indent="0">
              <a:lnSpc>
                <a:spcPct val="150000"/>
              </a:lnSpc>
              <a:buFont typeface="Arial" pitchFamily="34" charset="0"/>
              <a:buNone/>
            </a:pPr>
            <a:r>
              <a:rPr lang="en-IN" sz="2000" dirty="0">
                <a:sym typeface="Wingdings" panose="05000000000000000000" pitchFamily="2" charset="2"/>
              </a:rPr>
              <a:t>	common audio  coding format for digital audio.</a:t>
            </a:r>
          </a:p>
          <a:p>
            <a:pPr marL="0" indent="0">
              <a:buFont typeface="Arial" pitchFamily="34" charset="0"/>
              <a:buNone/>
            </a:pPr>
            <a:endParaRPr lang="en-IN" sz="2000" dirty="0">
              <a:sym typeface="Wingdings" panose="05000000000000000000" pitchFamily="2" charset="2"/>
            </a:endParaRPr>
          </a:p>
          <a:p>
            <a:endParaRPr lang="en-IN" dirty="0"/>
          </a:p>
        </p:txBody>
      </p:sp>
      <p:pic>
        <p:nvPicPr>
          <p:cNvPr id="8" name="Picture 7">
            <a:extLst>
              <a:ext uri="{FF2B5EF4-FFF2-40B4-BE49-F238E27FC236}">
                <a16:creationId xmlns:a16="http://schemas.microsoft.com/office/drawing/2014/main" id="{FCFFBFCC-4FA7-4AD9-8816-2C20EBBD6B52}"/>
              </a:ext>
            </a:extLst>
          </p:cNvPr>
          <p:cNvPicPr>
            <a:picLocks noChangeAspect="1"/>
          </p:cNvPicPr>
          <p:nvPr/>
        </p:nvPicPr>
        <p:blipFill>
          <a:blip r:embed="rId2"/>
          <a:stretch>
            <a:fillRect/>
          </a:stretch>
        </p:blipFill>
        <p:spPr>
          <a:xfrm>
            <a:off x="2228850" y="4149080"/>
            <a:ext cx="7734300" cy="2084536"/>
          </a:xfrm>
          <a:prstGeom prst="rect">
            <a:avLst/>
          </a:prstGeom>
        </p:spPr>
      </p:pic>
    </p:spTree>
    <p:extLst>
      <p:ext uri="{BB962C8B-B14F-4D97-AF65-F5344CB8AC3E}">
        <p14:creationId xmlns:p14="http://schemas.microsoft.com/office/powerpoint/2010/main" val="3513874311"/>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Multimedia elements-audio tag</a:t>
            </a:r>
            <a:endParaRPr lang="en-IN" dirty="0"/>
          </a:p>
        </p:txBody>
      </p:sp>
      <p:sp>
        <p:nvSpPr>
          <p:cNvPr id="6" name="Content Placeholder 2">
            <a:extLst>
              <a:ext uri="{FF2B5EF4-FFF2-40B4-BE49-F238E27FC236}">
                <a16:creationId xmlns:a16="http://schemas.microsoft.com/office/drawing/2014/main" id="{2BDF7E5C-7892-4045-A206-B76A47A09289}"/>
              </a:ext>
            </a:extLst>
          </p:cNvPr>
          <p:cNvSpPr txBox="1">
            <a:spLocks/>
          </p:cNvSpPr>
          <p:nvPr/>
        </p:nvSpPr>
        <p:spPr>
          <a:xfrm>
            <a:off x="474739" y="1103284"/>
            <a:ext cx="11449271" cy="4980210"/>
          </a:xfrm>
          <a:prstGeom prst="rect">
            <a:avLst/>
          </a:prstGeom>
        </p:spPr>
        <p:txBody>
          <a:bodyPr vert="horz" lIns="0" tIns="0" rIns="0" bIns="0" rtlCol="0" anchor="t" anchorCtr="0">
            <a:noAutofit/>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IN" sz="2000" dirty="0"/>
              <a:t>General syntax:</a:t>
            </a:r>
          </a:p>
          <a:p>
            <a:pPr marL="0" indent="0">
              <a:buNone/>
            </a:pPr>
            <a:r>
              <a:rPr lang="en-IN" sz="2000" dirty="0"/>
              <a:t> </a:t>
            </a:r>
            <a:r>
              <a:rPr lang="en-IN" sz="2000" dirty="0">
                <a:solidFill>
                  <a:srgbClr val="FF0000"/>
                </a:solidFill>
              </a:rPr>
              <a:t> &lt;audio attributes&gt;</a:t>
            </a:r>
          </a:p>
          <a:p>
            <a:pPr marL="0" indent="0">
              <a:buNone/>
            </a:pPr>
            <a:r>
              <a:rPr lang="en-IN" sz="2000" dirty="0">
                <a:solidFill>
                  <a:srgbClr val="FF0000"/>
                </a:solidFill>
              </a:rPr>
              <a:t>    &lt;source </a:t>
            </a:r>
            <a:r>
              <a:rPr lang="en-IN" sz="2000" dirty="0" err="1">
                <a:solidFill>
                  <a:srgbClr val="FF0000"/>
                </a:solidFill>
              </a:rPr>
              <a:t>src</a:t>
            </a:r>
            <a:r>
              <a:rPr lang="en-IN" sz="2000" dirty="0">
                <a:solidFill>
                  <a:srgbClr val="FF0000"/>
                </a:solidFill>
              </a:rPr>
              <a:t> = "filename1" /&gt;</a:t>
            </a:r>
          </a:p>
          <a:p>
            <a:pPr marL="0" indent="0">
              <a:buNone/>
            </a:pPr>
            <a:r>
              <a:rPr lang="en-IN" sz="2000" dirty="0">
                <a:solidFill>
                  <a:srgbClr val="FF0000"/>
                </a:solidFill>
              </a:rPr>
              <a:t>    ...</a:t>
            </a:r>
          </a:p>
          <a:p>
            <a:pPr marL="0" indent="0">
              <a:buNone/>
            </a:pPr>
            <a:r>
              <a:rPr lang="en-IN" sz="2000" dirty="0">
                <a:solidFill>
                  <a:srgbClr val="FF0000"/>
                </a:solidFill>
              </a:rPr>
              <a:t>    &lt;source </a:t>
            </a:r>
            <a:r>
              <a:rPr lang="en-IN" sz="2000" dirty="0" err="1">
                <a:solidFill>
                  <a:srgbClr val="FF0000"/>
                </a:solidFill>
              </a:rPr>
              <a:t>src</a:t>
            </a:r>
            <a:r>
              <a:rPr lang="en-IN" sz="2000" dirty="0">
                <a:solidFill>
                  <a:srgbClr val="FF0000"/>
                </a:solidFill>
              </a:rPr>
              <a:t> = "</a:t>
            </a:r>
            <a:r>
              <a:rPr lang="en-IN" sz="2000" dirty="0" err="1">
                <a:solidFill>
                  <a:srgbClr val="FF0000"/>
                </a:solidFill>
              </a:rPr>
              <a:t>filenamen</a:t>
            </a:r>
            <a:r>
              <a:rPr lang="en-IN" sz="2000" dirty="0">
                <a:solidFill>
                  <a:srgbClr val="FF0000"/>
                </a:solidFill>
              </a:rPr>
              <a:t>" /&gt;</a:t>
            </a:r>
          </a:p>
          <a:p>
            <a:pPr marL="0" indent="0">
              <a:buNone/>
            </a:pPr>
            <a:r>
              <a:rPr lang="en-IN" sz="2000" dirty="0">
                <a:solidFill>
                  <a:srgbClr val="FF0000"/>
                </a:solidFill>
              </a:rPr>
              <a:t>  Your browser does not support the audio  element</a:t>
            </a:r>
          </a:p>
          <a:p>
            <a:pPr marL="0" indent="0">
              <a:buNone/>
            </a:pPr>
            <a:r>
              <a:rPr lang="en-IN" sz="2000" dirty="0">
                <a:solidFill>
                  <a:srgbClr val="FF0000"/>
                </a:solidFill>
              </a:rPr>
              <a:t>  &lt;/audio&gt;</a:t>
            </a:r>
          </a:p>
          <a:p>
            <a:r>
              <a:rPr lang="en-IN" sz="2000" dirty="0"/>
              <a:t>Browser chooses the first audio file it can and skips the content; if none, it displays content</a:t>
            </a:r>
          </a:p>
          <a:p>
            <a:r>
              <a:rPr lang="en-IN" sz="2000" dirty="0"/>
              <a:t>Different browsers have different audio  capabilities .</a:t>
            </a:r>
            <a:r>
              <a:rPr lang="en-IN" sz="2000" dirty="0">
                <a:sym typeface="Wingdings" panose="05000000000000000000" pitchFamily="2" charset="2"/>
              </a:rPr>
              <a:t>Browser chooses the first audio file</a:t>
            </a:r>
          </a:p>
          <a:p>
            <a:r>
              <a:rPr lang="en-IN" sz="2000" dirty="0"/>
              <a:t>The</a:t>
            </a:r>
            <a:r>
              <a:rPr lang="en-IN" sz="2000" dirty="0">
                <a:solidFill>
                  <a:srgbClr val="FF0000"/>
                </a:solidFill>
              </a:rPr>
              <a:t> controls attribute, which is set to controls</a:t>
            </a:r>
            <a:r>
              <a:rPr lang="en-IN" sz="2000" dirty="0"/>
              <a:t>", creates a start/stop button, a clock, a progress   slider, total time of the file, and a volume slider</a:t>
            </a:r>
          </a:p>
          <a:p>
            <a:pPr lvl="1"/>
            <a:r>
              <a:rPr lang="en-IN" sz="1600" dirty="0"/>
              <a:t>Firefox 3.5+</a:t>
            </a:r>
            <a:r>
              <a:rPr lang="en-IN" sz="1600" dirty="0">
                <a:sym typeface="Wingdings" panose="05000000000000000000" pitchFamily="2" charset="2"/>
              </a:rPr>
              <a:t></a:t>
            </a:r>
            <a:r>
              <a:rPr lang="en-IN" sz="1600" dirty="0" err="1">
                <a:sym typeface="Wingdings" panose="05000000000000000000" pitchFamily="2" charset="2"/>
              </a:rPr>
              <a:t>ogg</a:t>
            </a:r>
            <a:r>
              <a:rPr lang="en-IN" sz="1600" dirty="0">
                <a:sym typeface="Wingdings" panose="05000000000000000000" pitchFamily="2" charset="2"/>
              </a:rPr>
              <a:t>/</a:t>
            </a:r>
            <a:r>
              <a:rPr lang="en-IN" sz="1600" dirty="0" err="1">
                <a:sym typeface="Wingdings" panose="05000000000000000000" pitchFamily="2" charset="2"/>
              </a:rPr>
              <a:t>vorbis</a:t>
            </a:r>
            <a:r>
              <a:rPr lang="en-IN" sz="1600" dirty="0">
                <a:sym typeface="Wingdings" panose="05000000000000000000" pitchFamily="2" charset="2"/>
              </a:rPr>
              <a:t> &amp; wav/wav container/codec audio files</a:t>
            </a:r>
          </a:p>
          <a:p>
            <a:pPr lvl="1"/>
            <a:r>
              <a:rPr lang="en-IN" sz="1600" dirty="0">
                <a:sym typeface="Wingdings" panose="05000000000000000000" pitchFamily="2" charset="2"/>
              </a:rPr>
              <a:t>Chrome 3.0ogg/</a:t>
            </a:r>
            <a:r>
              <a:rPr lang="en-IN" sz="1600" dirty="0" err="1">
                <a:sym typeface="Wingdings" panose="05000000000000000000" pitchFamily="2" charset="2"/>
              </a:rPr>
              <a:t>vorbis</a:t>
            </a:r>
            <a:r>
              <a:rPr lang="en-IN" sz="1600" dirty="0">
                <a:sym typeface="Wingdings" panose="05000000000000000000" pitchFamily="2" charset="2"/>
              </a:rPr>
              <a:t> &amp;mp3/mp3 container/codec audio files</a:t>
            </a:r>
          </a:p>
          <a:p>
            <a:pPr lvl="1"/>
            <a:r>
              <a:rPr lang="en-IN" sz="1600" dirty="0">
                <a:sym typeface="Wingdings" panose="05000000000000000000" pitchFamily="2" charset="2"/>
              </a:rPr>
              <a:t>IE9wav/wav container/codec audio files</a:t>
            </a:r>
          </a:p>
          <a:p>
            <a:pPr lvl="1"/>
            <a:r>
              <a:rPr lang="en-IN" sz="1600" dirty="0" err="1">
                <a:sym typeface="Wingdings" panose="05000000000000000000" pitchFamily="2" charset="2"/>
              </a:rPr>
              <a:t>Safariwav</a:t>
            </a:r>
            <a:r>
              <a:rPr lang="en-IN" sz="1600" dirty="0">
                <a:sym typeface="Wingdings" panose="05000000000000000000" pitchFamily="2" charset="2"/>
              </a:rPr>
              <a:t>/wav container/codec audio files</a:t>
            </a:r>
          </a:p>
          <a:p>
            <a:endParaRPr lang="en-IN" sz="2000" dirty="0"/>
          </a:p>
        </p:txBody>
      </p:sp>
    </p:spTree>
    <p:extLst>
      <p:ext uri="{BB962C8B-B14F-4D97-AF65-F5344CB8AC3E}">
        <p14:creationId xmlns:p14="http://schemas.microsoft.com/office/powerpoint/2010/main" val="273243467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Multimedia elements-audio tag</a:t>
            </a:r>
            <a:endParaRPr lang="en-IN" dirty="0"/>
          </a:p>
        </p:txBody>
      </p:sp>
      <p:pic>
        <p:nvPicPr>
          <p:cNvPr id="4" name="Content Placeholder 3">
            <a:extLst>
              <a:ext uri="{FF2B5EF4-FFF2-40B4-BE49-F238E27FC236}">
                <a16:creationId xmlns:a16="http://schemas.microsoft.com/office/drawing/2014/main" id="{583EF6D0-275D-45AA-A7A6-46BAF9D8E180}"/>
              </a:ext>
            </a:extLst>
          </p:cNvPr>
          <p:cNvPicPr>
            <a:picLocks noChangeAspect="1"/>
          </p:cNvPicPr>
          <p:nvPr/>
        </p:nvPicPr>
        <p:blipFill>
          <a:blip r:embed="rId2"/>
          <a:stretch>
            <a:fillRect/>
          </a:stretch>
        </p:blipFill>
        <p:spPr>
          <a:xfrm>
            <a:off x="1481668" y="1596874"/>
            <a:ext cx="8877300" cy="3600450"/>
          </a:xfrm>
          <a:prstGeom prst="rect">
            <a:avLst/>
          </a:prstGeom>
        </p:spPr>
      </p:pic>
    </p:spTree>
    <p:extLst>
      <p:ext uri="{BB962C8B-B14F-4D97-AF65-F5344CB8AC3E}">
        <p14:creationId xmlns:p14="http://schemas.microsoft.com/office/powerpoint/2010/main" val="389518187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Multimedia elements-audio tag</a:t>
            </a:r>
            <a:endParaRPr lang="en-IN" dirty="0"/>
          </a:p>
        </p:txBody>
      </p:sp>
      <p:pic>
        <p:nvPicPr>
          <p:cNvPr id="3" name="Picture 2">
            <a:extLst>
              <a:ext uri="{FF2B5EF4-FFF2-40B4-BE49-F238E27FC236}">
                <a16:creationId xmlns:a16="http://schemas.microsoft.com/office/drawing/2014/main" id="{8F0DE18B-98CB-47CE-B22C-4DA2F0DFAA47}"/>
              </a:ext>
            </a:extLst>
          </p:cNvPr>
          <p:cNvPicPr>
            <a:picLocks noChangeAspect="1"/>
          </p:cNvPicPr>
          <p:nvPr/>
        </p:nvPicPr>
        <p:blipFill>
          <a:blip r:embed="rId2"/>
          <a:stretch>
            <a:fillRect/>
          </a:stretch>
        </p:blipFill>
        <p:spPr>
          <a:xfrm>
            <a:off x="2063552" y="1124744"/>
            <a:ext cx="6058879" cy="5040560"/>
          </a:xfrm>
          <a:prstGeom prst="rect">
            <a:avLst/>
          </a:prstGeom>
        </p:spPr>
      </p:pic>
    </p:spTree>
    <p:extLst>
      <p:ext uri="{BB962C8B-B14F-4D97-AF65-F5344CB8AC3E}">
        <p14:creationId xmlns:p14="http://schemas.microsoft.com/office/powerpoint/2010/main" val="1726062718"/>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Multimedia elements-video tag</a:t>
            </a:r>
            <a:endParaRPr lang="en-IN" dirty="0"/>
          </a:p>
        </p:txBody>
      </p:sp>
      <p:sp>
        <p:nvSpPr>
          <p:cNvPr id="5" name="Content Placeholder 2">
            <a:extLst>
              <a:ext uri="{FF2B5EF4-FFF2-40B4-BE49-F238E27FC236}">
                <a16:creationId xmlns:a16="http://schemas.microsoft.com/office/drawing/2014/main" id="{3CE607AD-4BA2-420C-9592-490060A34009}"/>
              </a:ext>
            </a:extLst>
          </p:cNvPr>
          <p:cNvSpPr txBox="1">
            <a:spLocks/>
          </p:cNvSpPr>
          <p:nvPr/>
        </p:nvSpPr>
        <p:spPr>
          <a:xfrm>
            <a:off x="474739" y="1103284"/>
            <a:ext cx="11449271" cy="4980210"/>
          </a:xfrm>
          <a:prstGeom prst="rect">
            <a:avLst/>
          </a:prstGeom>
        </p:spPr>
        <p:txBody>
          <a:bodyPr vert="horz" lIns="0" tIns="0" rIns="0" bIns="0" rtlCol="0" anchor="t" anchorCtr="0">
            <a:noAutofit/>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defRPr/>
            </a:pPr>
            <a:r>
              <a:rPr lang="en-US" sz="2000" dirty="0"/>
              <a:t>Prior to HTML5, there was no standard way to     </a:t>
            </a:r>
            <a:r>
              <a:rPr lang="en-US" sz="2000" dirty="0">
                <a:solidFill>
                  <a:srgbClr val="FF0000"/>
                </a:solidFill>
              </a:rPr>
              <a:t> play video clips</a:t>
            </a:r>
            <a:r>
              <a:rPr lang="en-US" sz="2000" dirty="0"/>
              <a:t> while a document was being     displayed</a:t>
            </a:r>
          </a:p>
          <a:p>
            <a:pPr>
              <a:lnSpc>
                <a:spcPct val="150000"/>
              </a:lnSpc>
              <a:defRPr/>
            </a:pPr>
            <a:r>
              <a:rPr lang="en-US" sz="2000" dirty="0"/>
              <a:t> Video codecs are stored in containers</a:t>
            </a:r>
          </a:p>
          <a:p>
            <a:pPr>
              <a:lnSpc>
                <a:spcPct val="150000"/>
              </a:lnSpc>
              <a:defRPr/>
            </a:pPr>
            <a:r>
              <a:rPr lang="en-US" sz="2000" dirty="0"/>
              <a:t> Video codecs: </a:t>
            </a:r>
          </a:p>
          <a:p>
            <a:pPr lvl="1">
              <a:lnSpc>
                <a:spcPct val="150000"/>
              </a:lnSpc>
              <a:defRPr/>
            </a:pPr>
            <a:r>
              <a:rPr lang="en-US" dirty="0"/>
              <a:t> H.264 (MPEG-4 AVC) – can be stored in MPEG-4 </a:t>
            </a:r>
          </a:p>
          <a:p>
            <a:pPr lvl="1">
              <a:lnSpc>
                <a:spcPct val="150000"/>
              </a:lnSpc>
              <a:defRPr/>
            </a:pPr>
            <a:r>
              <a:rPr lang="en-US" dirty="0"/>
              <a:t>  Theora – can be stored in any container</a:t>
            </a:r>
          </a:p>
          <a:p>
            <a:pPr lvl="1">
              <a:lnSpc>
                <a:spcPct val="150000"/>
              </a:lnSpc>
              <a:defRPr/>
            </a:pPr>
            <a:r>
              <a:rPr lang="en-US" dirty="0"/>
              <a:t>  VP8 can be stored in any container</a:t>
            </a:r>
          </a:p>
          <a:p>
            <a:pPr>
              <a:lnSpc>
                <a:spcPct val="150000"/>
              </a:lnSpc>
              <a:defRPr/>
            </a:pPr>
            <a:r>
              <a:rPr lang="en-US" sz="2000" dirty="0"/>
              <a:t>  </a:t>
            </a:r>
            <a:r>
              <a:rPr lang="en-US" sz="2000" dirty="0">
                <a:solidFill>
                  <a:srgbClr val="FF0000"/>
                </a:solidFill>
              </a:rPr>
              <a:t>Different browsers support different codecs</a:t>
            </a:r>
          </a:p>
          <a:p>
            <a:endParaRPr lang="en-IN" dirty="0"/>
          </a:p>
        </p:txBody>
      </p:sp>
    </p:spTree>
    <p:extLst>
      <p:ext uri="{BB962C8B-B14F-4D97-AF65-F5344CB8AC3E}">
        <p14:creationId xmlns:p14="http://schemas.microsoft.com/office/powerpoint/2010/main" val="828776378"/>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Multimedia elements-video tag</a:t>
            </a:r>
            <a:endParaRPr lang="en-IN" dirty="0"/>
          </a:p>
        </p:txBody>
      </p:sp>
      <p:pic>
        <p:nvPicPr>
          <p:cNvPr id="4" name="Picture 3">
            <a:extLst>
              <a:ext uri="{FF2B5EF4-FFF2-40B4-BE49-F238E27FC236}">
                <a16:creationId xmlns:a16="http://schemas.microsoft.com/office/drawing/2014/main" id="{2D2A5419-99E3-4E1F-A812-09B9C647BFB1}"/>
              </a:ext>
            </a:extLst>
          </p:cNvPr>
          <p:cNvPicPr>
            <a:picLocks noChangeAspect="1"/>
          </p:cNvPicPr>
          <p:nvPr/>
        </p:nvPicPr>
        <p:blipFill>
          <a:blip r:embed="rId2"/>
          <a:stretch>
            <a:fillRect/>
          </a:stretch>
        </p:blipFill>
        <p:spPr>
          <a:xfrm>
            <a:off x="983432" y="1121048"/>
            <a:ext cx="9597110" cy="4931671"/>
          </a:xfrm>
          <a:prstGeom prst="rect">
            <a:avLst/>
          </a:prstGeom>
        </p:spPr>
      </p:pic>
    </p:spTree>
    <p:extLst>
      <p:ext uri="{BB962C8B-B14F-4D97-AF65-F5344CB8AC3E}">
        <p14:creationId xmlns:p14="http://schemas.microsoft.com/office/powerpoint/2010/main" val="57616809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5360" y="1268760"/>
            <a:ext cx="11161240" cy="1282676"/>
          </a:xfrm>
        </p:spPr>
        <p:txBody>
          <a:bodyPr/>
          <a:lstStyle/>
          <a:p>
            <a:r>
              <a:rPr lang="en-US" dirty="0"/>
              <a:t>URLs of websites that handle private information, such as credit card numbers, often begin with https://, (Hypertext Transfer Protocol Secure -HTTPS).</a:t>
            </a:r>
          </a:p>
          <a:p>
            <a:r>
              <a:rPr lang="en-US" dirty="0">
                <a:highlight>
                  <a:srgbClr val="FFFF00"/>
                </a:highlight>
              </a:rPr>
              <a:t>HTTPS is the standard for transferring encrypted data on the web. </a:t>
            </a:r>
          </a:p>
          <a:p>
            <a:r>
              <a:rPr lang="en-US" dirty="0"/>
              <a:t>It combines HTTP with the Secure Sockets Layer (SSL) and the more recent Transport Layer Security (TLS)</a:t>
            </a:r>
          </a:p>
          <a:p>
            <a:r>
              <a:rPr lang="en-US" dirty="0"/>
              <a:t>cryptographic schemes for securing communications and identification information over the web. </a:t>
            </a:r>
          </a:p>
          <a:p>
            <a:r>
              <a:rPr lang="en-US" dirty="0"/>
              <a:t>Although there are many benefits to using HTTPS, there are a few drawbacks,</a:t>
            </a:r>
          </a:p>
          <a:p>
            <a:r>
              <a:rPr lang="en-US" dirty="0"/>
              <a:t>most notably some performance issues because encryption and decryption consume significant computer processing resources.</a:t>
            </a:r>
          </a:p>
          <a:p>
            <a:pPr algn="just"/>
            <a:endParaRPr lang="en-GB" alt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r>
              <a:rPr lang="en-US" dirty="0"/>
              <a:t>Evolution of the Internet-HTTPs</a:t>
            </a:r>
            <a:br>
              <a:rPr lang="en-US" dirty="0"/>
            </a:br>
            <a:endParaRPr lang="en-US" dirty="0">
              <a:latin typeface="Armata" panose="020B0503040500060204" pitchFamily="34" charset="0"/>
            </a:endParaRPr>
          </a:p>
        </p:txBody>
      </p:sp>
    </p:spTree>
    <p:extLst>
      <p:ext uri="{BB962C8B-B14F-4D97-AF65-F5344CB8AC3E}">
        <p14:creationId xmlns:p14="http://schemas.microsoft.com/office/powerpoint/2010/main" val="5994945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Multimedia elements-video tag</a:t>
            </a:r>
            <a:endParaRPr lang="en-IN" dirty="0"/>
          </a:p>
        </p:txBody>
      </p:sp>
      <p:pic>
        <p:nvPicPr>
          <p:cNvPr id="3" name="Picture 2">
            <a:extLst>
              <a:ext uri="{FF2B5EF4-FFF2-40B4-BE49-F238E27FC236}">
                <a16:creationId xmlns:a16="http://schemas.microsoft.com/office/drawing/2014/main" id="{78E40E87-A21A-4C97-8A5C-2D07EC0F0853}"/>
              </a:ext>
            </a:extLst>
          </p:cNvPr>
          <p:cNvPicPr>
            <a:picLocks noChangeAspect="1"/>
          </p:cNvPicPr>
          <p:nvPr/>
        </p:nvPicPr>
        <p:blipFill>
          <a:blip r:embed="rId2"/>
          <a:stretch>
            <a:fillRect/>
          </a:stretch>
        </p:blipFill>
        <p:spPr>
          <a:xfrm>
            <a:off x="1487488" y="1124743"/>
            <a:ext cx="7614816" cy="5061613"/>
          </a:xfrm>
          <a:prstGeom prst="rect">
            <a:avLst/>
          </a:prstGeom>
        </p:spPr>
      </p:pic>
    </p:spTree>
    <p:extLst>
      <p:ext uri="{BB962C8B-B14F-4D97-AF65-F5344CB8AC3E}">
        <p14:creationId xmlns:p14="http://schemas.microsoft.com/office/powerpoint/2010/main" val="3313582151"/>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pPr algn="ctr"/>
            <a:r>
              <a:rPr lang="en-IN" dirty="0"/>
              <a:t>Thank You</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824" y="692696"/>
            <a:ext cx="1584176" cy="1531370"/>
          </a:xfrm>
          <a:prstGeom prst="rect">
            <a:avLst/>
          </a:prstGeom>
        </p:spPr>
      </p:pic>
    </p:spTree>
    <p:extLst>
      <p:ext uri="{BB962C8B-B14F-4D97-AF65-F5344CB8AC3E}">
        <p14:creationId xmlns:p14="http://schemas.microsoft.com/office/powerpoint/2010/main" val="27278580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29620" y="3080634"/>
            <a:ext cx="9470836" cy="708406"/>
          </a:xfrm>
        </p:spPr>
        <p:txBody>
          <a:bodyPr/>
          <a:lstStyle/>
          <a:p>
            <a:pPr algn="ctr"/>
            <a:r>
              <a:rPr lang="en-US" dirty="0"/>
              <a:t>Web Basics</a:t>
            </a:r>
          </a:p>
        </p:txBody>
      </p:sp>
    </p:spTree>
    <p:extLst>
      <p:ext uri="{BB962C8B-B14F-4D97-AF65-F5344CB8AC3E}">
        <p14:creationId xmlns:p14="http://schemas.microsoft.com/office/powerpoint/2010/main" val="117382423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01600"/>
            <a:ext cx="6134472" cy="860400"/>
          </a:xfrm>
        </p:spPr>
        <p:txBody>
          <a:bodyPr/>
          <a:lstStyle/>
          <a:p>
            <a:pPr algn="ctr"/>
            <a:br>
              <a:rPr lang="en-IN" dirty="0"/>
            </a:br>
            <a:r>
              <a:rPr lang="en-US" dirty="0"/>
              <a:t>Web Basics</a:t>
            </a:r>
            <a:endParaRPr lang="en-IN" dirty="0"/>
          </a:p>
        </p:txBody>
      </p:sp>
      <p:sp>
        <p:nvSpPr>
          <p:cNvPr id="3" name="Content Placeholder 2"/>
          <p:cNvSpPr>
            <a:spLocks noGrp="1"/>
          </p:cNvSpPr>
          <p:nvPr>
            <p:ph idx="1"/>
          </p:nvPr>
        </p:nvSpPr>
        <p:spPr>
          <a:xfrm>
            <a:off x="2495600" y="1196752"/>
            <a:ext cx="8627168" cy="4494800"/>
          </a:xfrm>
        </p:spPr>
        <p:txBody>
          <a:bodyPr/>
          <a:lstStyle/>
          <a:p>
            <a:pPr>
              <a:lnSpc>
                <a:spcPct val="150000"/>
              </a:lnSpc>
            </a:pPr>
            <a:r>
              <a:rPr lang="en-US" sz="2000" dirty="0"/>
              <a:t>web browser and a web server. </a:t>
            </a:r>
          </a:p>
          <a:p>
            <a:pPr>
              <a:lnSpc>
                <a:spcPct val="150000"/>
              </a:lnSpc>
            </a:pPr>
            <a:r>
              <a:rPr lang="en-US" sz="2000" dirty="0"/>
              <a:t>Hyperlinks </a:t>
            </a:r>
          </a:p>
          <a:p>
            <a:pPr>
              <a:lnSpc>
                <a:spcPct val="150000"/>
              </a:lnSpc>
            </a:pPr>
            <a:r>
              <a:rPr lang="en-IN" sz="2000" dirty="0">
                <a:solidFill>
                  <a:srgbClr val="FF0000"/>
                </a:solidFill>
              </a:rPr>
              <a:t>URL/URI’s</a:t>
            </a:r>
          </a:p>
          <a:p>
            <a:pPr>
              <a:lnSpc>
                <a:spcPct val="150000"/>
              </a:lnSpc>
            </a:pPr>
            <a:r>
              <a:rPr lang="en-US" sz="2000" dirty="0"/>
              <a:t>HTTP request</a:t>
            </a:r>
          </a:p>
          <a:p>
            <a:pPr>
              <a:lnSpc>
                <a:spcPct val="150000"/>
              </a:lnSpc>
            </a:pPr>
            <a:r>
              <a:rPr lang="en-US" sz="2000" dirty="0"/>
              <a:t>HTTP Response</a:t>
            </a:r>
          </a:p>
          <a:p>
            <a:pPr>
              <a:lnSpc>
                <a:spcPct val="150000"/>
              </a:lnSpc>
            </a:pPr>
            <a:r>
              <a:rPr lang="en-US" sz="2000" dirty="0"/>
              <a:t>HTTP headers</a:t>
            </a:r>
          </a:p>
          <a:p>
            <a:pPr>
              <a:lnSpc>
                <a:spcPct val="150000"/>
              </a:lnSpc>
            </a:pPr>
            <a:r>
              <a:rPr lang="en-US" sz="2000" dirty="0"/>
              <a:t>MIME</a:t>
            </a:r>
          </a:p>
          <a:p>
            <a:pPr>
              <a:lnSpc>
                <a:spcPct val="150000"/>
              </a:lnSpc>
            </a:pPr>
            <a:r>
              <a:rPr lang="en-US" sz="2000" dirty="0"/>
              <a:t>HTTP request types</a:t>
            </a:r>
          </a:p>
          <a:p>
            <a:pPr>
              <a:lnSpc>
                <a:spcPct val="150000"/>
              </a:lnSpc>
            </a:pPr>
            <a:r>
              <a:rPr lang="en-US" sz="2000" dirty="0"/>
              <a:t>Client-Side Caching</a:t>
            </a:r>
          </a:p>
          <a:p>
            <a:pPr>
              <a:lnSpc>
                <a:spcPct val="150000"/>
              </a:lnSpc>
            </a:pPr>
            <a:endParaRPr lang="en-US" sz="2000" dirty="0"/>
          </a:p>
          <a:p>
            <a:pPr>
              <a:lnSpc>
                <a:spcPct val="150000"/>
              </a:lnSpc>
            </a:pPr>
            <a:endParaRPr lang="en-IN" sz="2000" dirty="0">
              <a:solidFill>
                <a:srgbClr val="FF0000"/>
              </a:solidFill>
            </a:endParaRPr>
          </a:p>
          <a:p>
            <a:pPr>
              <a:lnSpc>
                <a:spcPct val="150000"/>
              </a:lnSpc>
            </a:pPr>
            <a:endParaRPr lang="en-IN" dirty="0"/>
          </a:p>
        </p:txBody>
      </p:sp>
    </p:spTree>
    <p:extLst>
      <p:ext uri="{BB962C8B-B14F-4D97-AF65-F5344CB8AC3E}">
        <p14:creationId xmlns:p14="http://schemas.microsoft.com/office/powerpoint/2010/main" val="19850687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dirty="0"/>
              <a:t>Web Basics</a:t>
            </a:r>
            <a:endParaRPr lang="en-IN" dirty="0"/>
          </a:p>
        </p:txBody>
      </p:sp>
      <p:sp>
        <p:nvSpPr>
          <p:cNvPr id="3" name="Content Placeholder 2"/>
          <p:cNvSpPr>
            <a:spLocks noGrp="1"/>
          </p:cNvSpPr>
          <p:nvPr>
            <p:ph idx="1"/>
          </p:nvPr>
        </p:nvSpPr>
        <p:spPr>
          <a:xfrm>
            <a:off x="609600" y="1196752"/>
            <a:ext cx="11247040" cy="4494800"/>
          </a:xfrm>
        </p:spPr>
        <p:txBody>
          <a:bodyPr/>
          <a:lstStyle/>
          <a:p>
            <a:pPr>
              <a:lnSpc>
                <a:spcPct val="150000"/>
              </a:lnSpc>
            </a:pPr>
            <a:r>
              <a:rPr lang="en-US" sz="2200" dirty="0"/>
              <a:t>Web Basics includes the fundamentals of web-based interactions between a client web browser and a web server. </a:t>
            </a:r>
          </a:p>
          <a:p>
            <a:pPr>
              <a:lnSpc>
                <a:spcPct val="150000"/>
              </a:lnSpc>
            </a:pPr>
            <a:r>
              <a:rPr lang="en-US" sz="2200" dirty="0"/>
              <a:t>A web page </a:t>
            </a:r>
            <a:r>
              <a:rPr lang="en-US" sz="2200" dirty="0">
                <a:sym typeface="Wingdings" panose="05000000000000000000" pitchFamily="2" charset="2"/>
              </a:rPr>
              <a:t></a:t>
            </a:r>
            <a:r>
              <a:rPr lang="en-US" sz="2200" dirty="0"/>
              <a:t>HTML document (with the extension .html or .htm) </a:t>
            </a:r>
            <a:r>
              <a:rPr lang="en-US" sz="2200" dirty="0">
                <a:sym typeface="Wingdings" panose="05000000000000000000" pitchFamily="2" charset="2"/>
              </a:rPr>
              <a:t></a:t>
            </a:r>
            <a:r>
              <a:rPr lang="en-US" sz="2200" dirty="0"/>
              <a:t>describes to a web browser the document’s content and structure.</a:t>
            </a:r>
          </a:p>
          <a:p>
            <a:pPr>
              <a:lnSpc>
                <a:spcPct val="150000"/>
              </a:lnSpc>
            </a:pPr>
            <a:r>
              <a:rPr lang="en-IN" sz="2200" dirty="0"/>
              <a:t>Web</a:t>
            </a:r>
            <a:r>
              <a:rPr lang="en-IN" sz="2200" dirty="0">
                <a:solidFill>
                  <a:srgbClr val="FF0000"/>
                </a:solidFill>
              </a:rPr>
              <a:t> browsers initiate</a:t>
            </a:r>
            <a:r>
              <a:rPr lang="en-IN" sz="2200" dirty="0"/>
              <a:t> network</a:t>
            </a:r>
            <a:r>
              <a:rPr lang="en-IN" sz="2200" dirty="0">
                <a:solidFill>
                  <a:srgbClr val="FF0000"/>
                </a:solidFill>
              </a:rPr>
              <a:t> communications with servers</a:t>
            </a:r>
            <a:r>
              <a:rPr lang="en-IN" sz="2200" dirty="0"/>
              <a:t> by sending them URLs .</a:t>
            </a:r>
          </a:p>
          <a:p>
            <a:pPr>
              <a:lnSpc>
                <a:spcPct val="150000"/>
              </a:lnSpc>
            </a:pPr>
            <a:r>
              <a:rPr lang="en-IN" sz="2200" dirty="0"/>
              <a:t>A </a:t>
            </a:r>
            <a:r>
              <a:rPr lang="en-IN" sz="2200" dirty="0">
                <a:solidFill>
                  <a:srgbClr val="FF0000"/>
                </a:solidFill>
              </a:rPr>
              <a:t>URL</a:t>
            </a:r>
            <a:r>
              <a:rPr lang="en-IN" sz="2200" dirty="0"/>
              <a:t> can specify one of two different things:</a:t>
            </a:r>
          </a:p>
          <a:p>
            <a:pPr lvl="1">
              <a:lnSpc>
                <a:spcPct val="150000"/>
              </a:lnSpc>
            </a:pPr>
            <a:r>
              <a:rPr lang="en-IN" sz="2200" dirty="0"/>
              <a:t>the </a:t>
            </a:r>
            <a:r>
              <a:rPr lang="en-IN" sz="2200" dirty="0">
                <a:solidFill>
                  <a:srgbClr val="FF0000"/>
                </a:solidFill>
              </a:rPr>
              <a:t>address of a data file stored</a:t>
            </a:r>
            <a:r>
              <a:rPr lang="en-IN" sz="2200" dirty="0"/>
              <a:t> on the server that is to be sent to the client, or</a:t>
            </a:r>
          </a:p>
          <a:p>
            <a:pPr lvl="1">
              <a:lnSpc>
                <a:spcPct val="150000"/>
              </a:lnSpc>
            </a:pPr>
            <a:r>
              <a:rPr lang="en-IN" sz="2200" dirty="0"/>
              <a:t>a </a:t>
            </a:r>
            <a:r>
              <a:rPr lang="en-IN" sz="2200" dirty="0">
                <a:solidFill>
                  <a:srgbClr val="FF0000"/>
                </a:solidFill>
              </a:rPr>
              <a:t>program stored on the server</a:t>
            </a:r>
            <a:r>
              <a:rPr lang="en-IN" sz="2200" dirty="0"/>
              <a:t> that the client wants executed, with the output of the program returned to the client.</a:t>
            </a:r>
          </a:p>
          <a:p>
            <a:endParaRPr lang="en-IN" dirty="0"/>
          </a:p>
        </p:txBody>
      </p:sp>
    </p:spTree>
    <p:extLst>
      <p:ext uri="{BB962C8B-B14F-4D97-AF65-F5344CB8AC3E}">
        <p14:creationId xmlns:p14="http://schemas.microsoft.com/office/powerpoint/2010/main" val="234181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dirty="0"/>
              <a:t>Web Basics</a:t>
            </a:r>
            <a:endParaRPr lang="en-IN" dirty="0"/>
          </a:p>
        </p:txBody>
      </p:sp>
      <p:sp>
        <p:nvSpPr>
          <p:cNvPr id="3" name="Content Placeholder 2"/>
          <p:cNvSpPr>
            <a:spLocks noGrp="1"/>
          </p:cNvSpPr>
          <p:nvPr>
            <p:ph idx="1"/>
          </p:nvPr>
        </p:nvSpPr>
        <p:spPr>
          <a:xfrm>
            <a:off x="609600" y="1196752"/>
            <a:ext cx="11247040" cy="4494800"/>
          </a:xfrm>
        </p:spPr>
        <p:txBody>
          <a:bodyPr/>
          <a:lstStyle/>
          <a:p>
            <a:pPr>
              <a:lnSpc>
                <a:spcPct val="150000"/>
              </a:lnSpc>
            </a:pPr>
            <a:r>
              <a:rPr lang="en-US" dirty="0"/>
              <a:t>WWW or Web is basically a distributed client-server service. </a:t>
            </a:r>
          </a:p>
          <a:p>
            <a:pPr>
              <a:lnSpc>
                <a:spcPct val="150000"/>
              </a:lnSpc>
            </a:pPr>
            <a:r>
              <a:rPr lang="en-US" dirty="0"/>
              <a:t>With this, a client can access the services from a server using a browser. </a:t>
            </a:r>
          </a:p>
          <a:p>
            <a:pPr>
              <a:lnSpc>
                <a:spcPct val="150000"/>
              </a:lnSpc>
            </a:pPr>
            <a:r>
              <a:rPr lang="en-US" dirty="0"/>
              <a:t>Client makes requests to a server through the web browser, by sending URL</a:t>
            </a:r>
          </a:p>
          <a:p>
            <a:pPr>
              <a:lnSpc>
                <a:spcPct val="150000"/>
              </a:lnSpc>
            </a:pPr>
            <a:r>
              <a:rPr lang="en-US" dirty="0"/>
              <a:t>Web server receives the request and returns a response in HTML(</a:t>
            </a:r>
            <a:r>
              <a:rPr lang="en-US" dirty="0" err="1"/>
              <a:t>HyperText</a:t>
            </a:r>
            <a:r>
              <a:rPr lang="en-US" dirty="0"/>
              <a:t> Markup Language) format to the client computer.</a:t>
            </a:r>
          </a:p>
          <a:p>
            <a:pPr>
              <a:lnSpc>
                <a:spcPct val="150000"/>
              </a:lnSpc>
            </a:pPr>
            <a:r>
              <a:rPr lang="en-US" dirty="0"/>
              <a:t>Web browser interprets the markup and displays it.</a:t>
            </a:r>
            <a:endParaRPr lang="en-IN" dirty="0"/>
          </a:p>
        </p:txBody>
      </p:sp>
    </p:spTree>
    <p:extLst>
      <p:ext uri="{BB962C8B-B14F-4D97-AF65-F5344CB8AC3E}">
        <p14:creationId xmlns:p14="http://schemas.microsoft.com/office/powerpoint/2010/main" val="2586655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dirty="0"/>
              <a:t>Web Basics</a:t>
            </a:r>
            <a:endParaRPr lang="en-IN" dirty="0"/>
          </a:p>
        </p:txBody>
      </p:sp>
      <p:sp>
        <p:nvSpPr>
          <p:cNvPr id="3" name="Content Placeholder 2"/>
          <p:cNvSpPr>
            <a:spLocks noGrp="1"/>
          </p:cNvSpPr>
          <p:nvPr>
            <p:ph idx="1"/>
          </p:nvPr>
        </p:nvSpPr>
        <p:spPr>
          <a:xfrm>
            <a:off x="609600" y="1196752"/>
            <a:ext cx="10513168" cy="4494800"/>
          </a:xfrm>
        </p:spPr>
        <p:txBody>
          <a:bodyPr/>
          <a:lstStyle/>
          <a:p>
            <a:pPr algn="just"/>
            <a:r>
              <a:rPr lang="en-IN" dirty="0"/>
              <a:t>All the communications between a Web client and a Web server use the standard Web protocol, Hypertext Transfer Protocol (HTTP)</a:t>
            </a:r>
          </a:p>
          <a:p>
            <a:pPr algn="just"/>
            <a:r>
              <a:rPr lang="en-IN" dirty="0"/>
              <a:t>When a </a:t>
            </a:r>
            <a:r>
              <a:rPr lang="en-IN" dirty="0">
                <a:highlight>
                  <a:srgbClr val="FFFF00"/>
                </a:highlight>
              </a:rPr>
              <a:t>Web </a:t>
            </a:r>
            <a:r>
              <a:rPr lang="en-IN" dirty="0">
                <a:solidFill>
                  <a:srgbClr val="FF0000"/>
                </a:solidFill>
                <a:highlight>
                  <a:srgbClr val="FFFF00"/>
                </a:highlight>
              </a:rPr>
              <a:t>server </a:t>
            </a:r>
            <a:r>
              <a:rPr lang="en-IN" dirty="0">
                <a:solidFill>
                  <a:srgbClr val="FF0000"/>
                </a:solidFill>
              </a:rPr>
              <a:t>begins execution, it informs the operating system under</a:t>
            </a:r>
            <a:r>
              <a:rPr lang="en-IN" dirty="0"/>
              <a:t> which it is running that it is now </a:t>
            </a:r>
            <a:r>
              <a:rPr lang="en-IN" dirty="0">
                <a:solidFill>
                  <a:srgbClr val="FF0000"/>
                </a:solidFill>
              </a:rPr>
              <a:t>ready to accept incoming network connections through a specific port</a:t>
            </a:r>
            <a:r>
              <a:rPr lang="en-IN" dirty="0"/>
              <a:t> on the machine. </a:t>
            </a:r>
          </a:p>
          <a:p>
            <a:pPr algn="just"/>
            <a:r>
              <a:rPr lang="en-IN" dirty="0"/>
              <a:t>A </a:t>
            </a:r>
            <a:r>
              <a:rPr lang="en-IN" dirty="0">
                <a:highlight>
                  <a:srgbClr val="FFFF00"/>
                </a:highlight>
              </a:rPr>
              <a:t>Web c</a:t>
            </a:r>
            <a:r>
              <a:rPr lang="en-IN" dirty="0">
                <a:solidFill>
                  <a:srgbClr val="FF0000"/>
                </a:solidFill>
                <a:highlight>
                  <a:srgbClr val="FFFF00"/>
                </a:highlight>
              </a:rPr>
              <a:t>lient</a:t>
            </a:r>
            <a:r>
              <a:rPr lang="en-IN" dirty="0">
                <a:solidFill>
                  <a:srgbClr val="FF0000"/>
                </a:solidFill>
              </a:rPr>
              <a:t>, or browser, opens a network connection </a:t>
            </a:r>
            <a:r>
              <a:rPr lang="en-IN" dirty="0"/>
              <a:t>to a Web server, </a:t>
            </a:r>
            <a:r>
              <a:rPr lang="en-IN" dirty="0">
                <a:solidFill>
                  <a:srgbClr val="FF0000"/>
                </a:solidFill>
              </a:rPr>
              <a:t>sends</a:t>
            </a:r>
            <a:r>
              <a:rPr lang="en-IN" dirty="0"/>
              <a:t> information </a:t>
            </a:r>
            <a:r>
              <a:rPr lang="en-IN" dirty="0">
                <a:solidFill>
                  <a:srgbClr val="FF0000"/>
                </a:solidFill>
              </a:rPr>
              <a:t>requests</a:t>
            </a:r>
            <a:r>
              <a:rPr lang="en-IN" dirty="0"/>
              <a:t> and possibly data to the server, r</a:t>
            </a:r>
            <a:r>
              <a:rPr lang="en-IN" dirty="0">
                <a:solidFill>
                  <a:srgbClr val="FF0000"/>
                </a:solidFill>
              </a:rPr>
              <a:t>eceives</a:t>
            </a:r>
            <a:r>
              <a:rPr lang="en-IN" dirty="0"/>
              <a:t> information from the server, and </a:t>
            </a:r>
            <a:r>
              <a:rPr lang="en-IN" dirty="0">
                <a:solidFill>
                  <a:srgbClr val="FF0000"/>
                </a:solidFill>
              </a:rPr>
              <a:t>closes the connection. </a:t>
            </a:r>
          </a:p>
          <a:p>
            <a:pPr algn="just"/>
            <a:r>
              <a:rPr lang="en-IN" dirty="0"/>
              <a:t>The primary task of a Web server is to </a:t>
            </a:r>
            <a:r>
              <a:rPr lang="en-IN" dirty="0">
                <a:solidFill>
                  <a:srgbClr val="FF0000"/>
                </a:solidFill>
              </a:rPr>
              <a:t>monitor a communications port</a:t>
            </a:r>
            <a:r>
              <a:rPr lang="en-IN" dirty="0"/>
              <a:t> on its host machine, </a:t>
            </a:r>
            <a:r>
              <a:rPr lang="en-IN" dirty="0">
                <a:solidFill>
                  <a:srgbClr val="FF0000"/>
                </a:solidFill>
              </a:rPr>
              <a:t>accept HTTP commands</a:t>
            </a:r>
            <a:r>
              <a:rPr lang="en-IN" dirty="0"/>
              <a:t> through that port, and </a:t>
            </a:r>
            <a:r>
              <a:rPr lang="en-IN" dirty="0">
                <a:solidFill>
                  <a:srgbClr val="FF0000"/>
                </a:solidFill>
              </a:rPr>
              <a:t>perform the operations </a:t>
            </a:r>
            <a:r>
              <a:rPr lang="en-IN" dirty="0"/>
              <a:t>specified by the commands.</a:t>
            </a:r>
          </a:p>
          <a:p>
            <a:endParaRPr lang="en-IN" dirty="0"/>
          </a:p>
        </p:txBody>
      </p:sp>
    </p:spTree>
    <p:extLst>
      <p:ext uri="{BB962C8B-B14F-4D97-AF65-F5344CB8AC3E}">
        <p14:creationId xmlns:p14="http://schemas.microsoft.com/office/powerpoint/2010/main" val="77492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dirty="0"/>
              <a:t>Hyper links</a:t>
            </a:r>
            <a:endParaRPr lang="en-IN" dirty="0"/>
          </a:p>
        </p:txBody>
      </p:sp>
      <p:sp>
        <p:nvSpPr>
          <p:cNvPr id="3" name="Content Placeholder 2"/>
          <p:cNvSpPr>
            <a:spLocks noGrp="1"/>
          </p:cNvSpPr>
          <p:nvPr>
            <p:ph idx="1"/>
          </p:nvPr>
        </p:nvSpPr>
        <p:spPr>
          <a:xfrm>
            <a:off x="609600" y="1196752"/>
            <a:ext cx="10513168" cy="4494800"/>
          </a:xfrm>
        </p:spPr>
        <p:txBody>
          <a:bodyPr/>
          <a:lstStyle/>
          <a:p>
            <a:pPr algn="just"/>
            <a:r>
              <a:rPr lang="en-US" dirty="0"/>
              <a:t>A hyperlink is a piece of text that when clicked takes the user to a webpage.</a:t>
            </a:r>
          </a:p>
          <a:p>
            <a:pPr algn="just"/>
            <a:r>
              <a:rPr lang="en-US" dirty="0"/>
              <a:t>Hyperlinks can also link to email addresses; when clicked, these hyperlinks will open an email program (likely Microsoft Outlook) to send an email to that address. </a:t>
            </a:r>
          </a:p>
          <a:p>
            <a:pPr algn="just"/>
            <a:r>
              <a:rPr lang="en-US" dirty="0"/>
              <a:t>Hyperlinks are formatted with a different color (blue, by default) and an underline.</a:t>
            </a:r>
          </a:p>
          <a:p>
            <a:pPr algn="just"/>
            <a:r>
              <a:rPr lang="en-US" dirty="0"/>
              <a:t>Both </a:t>
            </a:r>
            <a:r>
              <a:rPr lang="en-US" dirty="0">
                <a:highlight>
                  <a:srgbClr val="FFFF00"/>
                </a:highlight>
              </a:rPr>
              <a:t>images and text may be hyperlinked</a:t>
            </a:r>
            <a:r>
              <a:rPr lang="en-US" dirty="0"/>
              <a:t>. When the mouse pointer hovers over a hyperlink, the default arrow pointer changes into a hand with the index finger pointing upward</a:t>
            </a:r>
          </a:p>
          <a:p>
            <a:pPr algn="just"/>
            <a:r>
              <a:rPr lang="en-US" dirty="0"/>
              <a:t>When the user clicks a hyperlink, a web server locates the requested web page and sends it to the user’s web browser</a:t>
            </a:r>
          </a:p>
          <a:p>
            <a:pPr algn="just"/>
            <a:r>
              <a:rPr lang="en-US" dirty="0">
                <a:highlight>
                  <a:srgbClr val="FFFF00"/>
                </a:highlight>
              </a:rPr>
              <a:t>Hyperlinks can reference other web pages, e-mail addresses, files and more</a:t>
            </a:r>
            <a:r>
              <a:rPr lang="en-US" dirty="0"/>
              <a:t>. </a:t>
            </a:r>
            <a:endParaRPr lang="en-IN" dirty="0"/>
          </a:p>
        </p:txBody>
      </p:sp>
    </p:spTree>
    <p:extLst>
      <p:ext uri="{BB962C8B-B14F-4D97-AF65-F5344CB8AC3E}">
        <p14:creationId xmlns:p14="http://schemas.microsoft.com/office/powerpoint/2010/main" val="1374520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dirty="0"/>
              <a:t>URI’s, URL’s and URN</a:t>
            </a:r>
            <a:endParaRPr lang="en-IN" dirty="0"/>
          </a:p>
        </p:txBody>
      </p:sp>
      <p:sp>
        <p:nvSpPr>
          <p:cNvPr id="3" name="Content Placeholder 2"/>
          <p:cNvSpPr>
            <a:spLocks noGrp="1"/>
          </p:cNvSpPr>
          <p:nvPr>
            <p:ph idx="1"/>
          </p:nvPr>
        </p:nvSpPr>
        <p:spPr>
          <a:xfrm>
            <a:off x="609600" y="1196752"/>
            <a:ext cx="6534776" cy="4494800"/>
          </a:xfrm>
        </p:spPr>
        <p:txBody>
          <a:bodyPr/>
          <a:lstStyle/>
          <a:p>
            <a:pPr algn="just"/>
            <a:r>
              <a:rPr lang="en-US" sz="2000" dirty="0"/>
              <a:t>A Uniform Resource Identifier (URI) is a string of characters that uniquely identify a name or a resource on the internet. </a:t>
            </a:r>
          </a:p>
          <a:p>
            <a:pPr algn="just"/>
            <a:r>
              <a:rPr lang="en-US" sz="2000" dirty="0"/>
              <a:t>A URI identifies a resource by name, location, or both. </a:t>
            </a:r>
          </a:p>
          <a:p>
            <a:pPr algn="just"/>
            <a:r>
              <a:rPr lang="en-US" sz="2000" dirty="0"/>
              <a:t>URIs have two specializations known as</a:t>
            </a:r>
          </a:p>
          <a:p>
            <a:pPr lvl="1" algn="just"/>
            <a:r>
              <a:rPr lang="en-US" dirty="0"/>
              <a:t>Uniform Resource Locator (URL), and</a:t>
            </a:r>
          </a:p>
          <a:p>
            <a:pPr lvl="1" algn="just"/>
            <a:r>
              <a:rPr lang="en-US" dirty="0"/>
              <a:t> Uniform Resource Name (URN)</a:t>
            </a:r>
          </a:p>
          <a:p>
            <a:pPr algn="just"/>
            <a:r>
              <a:rPr lang="en-US" sz="2000" dirty="0"/>
              <a:t>A Uniform Resource Locator (URL) is a type of URI that specifies not only a resource, but how to reach it on the internet—like http://, ftp://, or mailto://.</a:t>
            </a:r>
          </a:p>
          <a:p>
            <a:pPr algn="just"/>
            <a:r>
              <a:rPr lang="en-US" sz="2000" dirty="0"/>
              <a:t>A Uniform Resource Name (URN) is a type of URI that uses the specific naming scheme of urn:—like urn:isbn:0-486-27557-4 or urn:isbn:0-395-36341-1</a:t>
            </a:r>
          </a:p>
        </p:txBody>
      </p:sp>
      <p:pic>
        <p:nvPicPr>
          <p:cNvPr id="4" name="Picture 3">
            <a:extLst>
              <a:ext uri="{FF2B5EF4-FFF2-40B4-BE49-F238E27FC236}">
                <a16:creationId xmlns:a16="http://schemas.microsoft.com/office/drawing/2014/main" id="{BAA2EEAA-FBB0-4F66-815E-2BC9860B1849}"/>
              </a:ext>
            </a:extLst>
          </p:cNvPr>
          <p:cNvPicPr>
            <a:picLocks noChangeAspect="1"/>
          </p:cNvPicPr>
          <p:nvPr/>
        </p:nvPicPr>
        <p:blipFill>
          <a:blip r:embed="rId2"/>
          <a:stretch>
            <a:fillRect/>
          </a:stretch>
        </p:blipFill>
        <p:spPr>
          <a:xfrm>
            <a:off x="7608168" y="1170367"/>
            <a:ext cx="4276099" cy="3878322"/>
          </a:xfrm>
          <a:prstGeom prst="rect">
            <a:avLst/>
          </a:prstGeom>
        </p:spPr>
      </p:pic>
    </p:spTree>
    <p:extLst>
      <p:ext uri="{BB962C8B-B14F-4D97-AF65-F5344CB8AC3E}">
        <p14:creationId xmlns:p14="http://schemas.microsoft.com/office/powerpoint/2010/main" val="1394290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C94A913-C8F2-4096-8F7D-53A1A68EB106}"/>
              </a:ext>
            </a:extLst>
          </p:cNvPr>
          <p:cNvGrpSpPr/>
          <p:nvPr/>
        </p:nvGrpSpPr>
        <p:grpSpPr>
          <a:xfrm>
            <a:off x="0" y="0"/>
            <a:ext cx="12192000" cy="6858000"/>
            <a:chOff x="0" y="0"/>
            <a:chExt cx="12192000" cy="6858000"/>
          </a:xfrm>
        </p:grpSpPr>
        <p:grpSp>
          <p:nvGrpSpPr>
            <p:cNvPr id="17" name="Group 16">
              <a:extLst>
                <a:ext uri="{FF2B5EF4-FFF2-40B4-BE49-F238E27FC236}">
                  <a16:creationId xmlns:a16="http://schemas.microsoft.com/office/drawing/2014/main" id="{84EAC596-008A-4E62-9DE5-44A3DC6DB0BE}"/>
                </a:ext>
              </a:extLst>
            </p:cNvPr>
            <p:cNvGrpSpPr/>
            <p:nvPr/>
          </p:nvGrpSpPr>
          <p:grpSpPr>
            <a:xfrm>
              <a:off x="0" y="0"/>
              <a:ext cx="12192000" cy="6858000"/>
              <a:chOff x="0" y="0"/>
              <a:chExt cx="12192000" cy="6858000"/>
            </a:xfrm>
          </p:grpSpPr>
          <p:sp>
            <p:nvSpPr>
              <p:cNvPr id="8" name="Rectangle 7">
                <a:extLst>
                  <a:ext uri="{FF2B5EF4-FFF2-40B4-BE49-F238E27FC236}">
                    <a16:creationId xmlns:a16="http://schemas.microsoft.com/office/drawing/2014/main" id="{C491EBE2-4822-45B7-AC9B-E1F36232F83D}"/>
                  </a:ext>
                </a:extLst>
              </p:cNvPr>
              <p:cNvSpPr/>
              <p:nvPr/>
            </p:nvSpPr>
            <p:spPr>
              <a:xfrm>
                <a:off x="0" y="0"/>
                <a:ext cx="12192000" cy="6858000"/>
              </a:xfrm>
              <a:prstGeom prst="rect">
                <a:avLst/>
              </a:prstGeom>
              <a:solidFill>
                <a:srgbClr val="F3C900"/>
              </a:solidFill>
              <a:ln>
                <a:solidFill>
                  <a:srgbClr val="F3C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3C900"/>
                  </a:solidFill>
                </a:endParaRPr>
              </a:p>
            </p:txBody>
          </p:sp>
          <p:sp>
            <p:nvSpPr>
              <p:cNvPr id="9" name="Rectangle 8">
                <a:extLst>
                  <a:ext uri="{FF2B5EF4-FFF2-40B4-BE49-F238E27FC236}">
                    <a16:creationId xmlns:a16="http://schemas.microsoft.com/office/drawing/2014/main" id="{4DD8927A-5832-42CF-B507-344B633EDBA7}"/>
                  </a:ext>
                </a:extLst>
              </p:cNvPr>
              <p:cNvSpPr/>
              <p:nvPr/>
            </p:nvSpPr>
            <p:spPr>
              <a:xfrm>
                <a:off x="0" y="4785360"/>
                <a:ext cx="12192000" cy="2072640"/>
              </a:xfrm>
              <a:prstGeom prst="rect">
                <a:avLst/>
              </a:prstGeom>
              <a:solidFill>
                <a:srgbClr val="505050"/>
              </a:solidFill>
              <a:ln>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44" name="Picture 20" descr="Power BI DATEDIFF only working days, hours and so on... • Tomasz Poszytek,  Business Applications MVP">
                <a:extLst>
                  <a:ext uri="{FF2B5EF4-FFF2-40B4-BE49-F238E27FC236}">
                    <a16:creationId xmlns:a16="http://schemas.microsoft.com/office/drawing/2014/main" id="{C5C4553B-D589-4EEB-AD82-80951C03FF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918"/>
              <a:stretch/>
            </p:blipFill>
            <p:spPr bwMode="auto">
              <a:xfrm>
                <a:off x="6855033" y="1150621"/>
                <a:ext cx="4674027" cy="51816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988F4FA0-B89B-4866-80ED-9FEFA0C6884C}"/>
                  </a:ext>
                </a:extLst>
              </p:cNvPr>
              <p:cNvSpPr/>
              <p:nvPr/>
            </p:nvSpPr>
            <p:spPr>
              <a:xfrm>
                <a:off x="336370" y="1551563"/>
                <a:ext cx="184731" cy="1107996"/>
              </a:xfrm>
              <a:prstGeom prst="rect">
                <a:avLst/>
              </a:prstGeom>
              <a:noFill/>
            </p:spPr>
            <p:txBody>
              <a:bodyPr wrap="none" lIns="91440" tIns="45720" rIns="91440" bIns="45720">
                <a:spAutoFit/>
              </a:bodyPr>
              <a:lstStyle/>
              <a:p>
                <a:endParaRPr lang="en-US" sz="6600" b="0" cap="none" spc="0" dirty="0">
                  <a:ln w="0"/>
                  <a:solidFill>
                    <a:schemeClr val="tx1"/>
                  </a:solidFill>
                  <a:effectLst>
                    <a:outerShdw blurRad="38100" dist="19050" dir="2700000" algn="tl" rotWithShape="0">
                      <a:schemeClr val="dk1">
                        <a:alpha val="40000"/>
                      </a:schemeClr>
                    </a:outerShdw>
                  </a:effectLst>
                </a:endParaRPr>
              </a:p>
            </p:txBody>
          </p:sp>
        </p:grpSp>
        <p:sp>
          <p:nvSpPr>
            <p:cNvPr id="11" name="TextBox 10">
              <a:extLst>
                <a:ext uri="{FF2B5EF4-FFF2-40B4-BE49-F238E27FC236}">
                  <a16:creationId xmlns:a16="http://schemas.microsoft.com/office/drawing/2014/main" id="{54787EC7-CE9B-4F3A-906D-555B1BA7A15D}"/>
                </a:ext>
              </a:extLst>
            </p:cNvPr>
            <p:cNvSpPr txBox="1"/>
            <p:nvPr/>
          </p:nvSpPr>
          <p:spPr>
            <a:xfrm>
              <a:off x="1053249" y="5647550"/>
              <a:ext cx="7163487" cy="1107996"/>
            </a:xfrm>
            <a:prstGeom prst="rect">
              <a:avLst/>
            </a:prstGeom>
            <a:noFill/>
          </p:spPr>
          <p:txBody>
            <a:bodyPr wrap="square">
              <a:spAutoFit/>
            </a:bodyPr>
            <a:lstStyle/>
            <a:p>
              <a:pPr>
                <a:lnSpc>
                  <a:spcPct val="150000"/>
                </a:lnSpc>
              </a:pPr>
              <a:r>
                <a:rPr lang="en-US" sz="1600" dirty="0">
                  <a:solidFill>
                    <a:schemeClr val="bg1"/>
                  </a:solidFill>
                  <a:latin typeface="Verdana" panose="020B0604030504040204" pitchFamily="34" charset="0"/>
                  <a:ea typeface="Calibri" panose="020F0502020204030204" pitchFamily="34" charset="0"/>
                  <a:cs typeface="Calibri" panose="020F0502020204030204" pitchFamily="34" charset="0"/>
                </a:rPr>
                <a:t>St . Joseph’s College of Engineering and Technology, </a:t>
              </a:r>
              <a:r>
                <a:rPr lang="en-US" sz="1600" dirty="0" err="1">
                  <a:solidFill>
                    <a:schemeClr val="bg1"/>
                  </a:solidFill>
                  <a:latin typeface="Verdana" panose="020B0604030504040204" pitchFamily="34" charset="0"/>
                  <a:ea typeface="Calibri" panose="020F0502020204030204" pitchFamily="34" charset="0"/>
                  <a:cs typeface="Calibri" panose="020F0502020204030204" pitchFamily="34" charset="0"/>
                </a:rPr>
                <a:t>Palai</a:t>
              </a:r>
              <a:br>
                <a:rPr lang="en-US" sz="1600" dirty="0">
                  <a:solidFill>
                    <a:schemeClr val="bg1"/>
                  </a:solidFill>
                  <a:latin typeface="Verdana" panose="020B0604030504040204" pitchFamily="34" charset="0"/>
                  <a:ea typeface="Calibri" panose="020F0502020204030204" pitchFamily="34" charset="0"/>
                  <a:cs typeface="Calibri" panose="020F0502020204030204" pitchFamily="34" charset="0"/>
                </a:rPr>
              </a:br>
              <a:r>
                <a:rPr lang="en-US" sz="1600" dirty="0">
                  <a:solidFill>
                    <a:schemeClr val="bg1"/>
                  </a:solidFill>
                  <a:latin typeface="Verdana" panose="020B0604030504040204" pitchFamily="34" charset="0"/>
                  <a:ea typeface="Calibri" panose="020F0502020204030204" pitchFamily="34" charset="0"/>
                  <a:cs typeface="Calibri" panose="020F0502020204030204" pitchFamily="34" charset="0"/>
                </a:rPr>
                <a:t>https://smitha-jacob.github.io/smithajac20</a:t>
              </a:r>
              <a:endParaRPr lang="en-IN" sz="1600" dirty="0">
                <a:solidFill>
                  <a:schemeClr val="bg1"/>
                </a:solidFill>
              </a:endParaRPr>
            </a:p>
            <a:p>
              <a:endParaRPr lang="en-IN" dirty="0">
                <a:solidFill>
                  <a:schemeClr val="bg1"/>
                </a:solidFill>
              </a:endParaRPr>
            </a:p>
          </p:txBody>
        </p:sp>
      </p:grpSp>
      <p:pic>
        <p:nvPicPr>
          <p:cNvPr id="3" name="Picture 2">
            <a:extLst>
              <a:ext uri="{FF2B5EF4-FFF2-40B4-BE49-F238E27FC236}">
                <a16:creationId xmlns:a16="http://schemas.microsoft.com/office/drawing/2014/main" id="{5BE31EED-CCA1-4676-97E2-E0B4E9A17683}"/>
              </a:ext>
            </a:extLst>
          </p:cNvPr>
          <p:cNvPicPr>
            <a:picLocks noChangeAspect="1"/>
          </p:cNvPicPr>
          <p:nvPr/>
        </p:nvPicPr>
        <p:blipFill>
          <a:blip r:embed="rId4"/>
          <a:stretch>
            <a:fillRect/>
          </a:stretch>
        </p:blipFill>
        <p:spPr>
          <a:xfrm>
            <a:off x="1053249" y="5235525"/>
            <a:ext cx="3448050" cy="457200"/>
          </a:xfrm>
          <a:prstGeom prst="rect">
            <a:avLst/>
          </a:prstGeom>
        </p:spPr>
      </p:pic>
      <p:sp>
        <p:nvSpPr>
          <p:cNvPr id="6" name="TextBox 5">
            <a:extLst>
              <a:ext uri="{FF2B5EF4-FFF2-40B4-BE49-F238E27FC236}">
                <a16:creationId xmlns:a16="http://schemas.microsoft.com/office/drawing/2014/main" id="{A614C452-4AE1-45D8-A4E2-0018C5D5A0E1}"/>
              </a:ext>
            </a:extLst>
          </p:cNvPr>
          <p:cNvSpPr txBox="1"/>
          <p:nvPr/>
        </p:nvSpPr>
        <p:spPr>
          <a:xfrm>
            <a:off x="153376" y="224064"/>
            <a:ext cx="8856984" cy="846386"/>
          </a:xfrm>
          <a:prstGeom prst="rect">
            <a:avLst/>
          </a:prstGeom>
          <a:noFill/>
        </p:spPr>
        <p:txBody>
          <a:bodyPr wrap="square" lIns="0" tIns="36576" rIns="0" bIns="0" rtlCol="0">
            <a:spAutoFit/>
          </a:bodyPr>
          <a:lstStyle/>
          <a:p>
            <a:pPr>
              <a:lnSpc>
                <a:spcPct val="85000"/>
              </a:lnSpc>
              <a:spcAft>
                <a:spcPts val="600"/>
              </a:spcAft>
              <a:buClr>
                <a:schemeClr val="accent2"/>
              </a:buClr>
              <a:buSzPct val="70000"/>
            </a:pPr>
            <a:r>
              <a:rPr lang="en-US" sz="4400" dirty="0"/>
              <a:t>CST463 </a:t>
            </a:r>
            <a:r>
              <a:rPr lang="en-US" sz="4400" dirty="0">
                <a:latin typeface="Open Sans" panose="020B0606030504020204" pitchFamily="34" charset="0"/>
                <a:ea typeface="Open Sans" panose="020B0606030504020204" pitchFamily="34" charset="0"/>
                <a:cs typeface="Open Sans" panose="020B0606030504020204" pitchFamily="34" charset="0"/>
              </a:rPr>
              <a:t>- </a:t>
            </a:r>
            <a:r>
              <a:rPr lang="en-US" sz="4400" dirty="0"/>
              <a:t>WEB PROGRAMMING</a:t>
            </a:r>
          </a:p>
          <a:p>
            <a:pPr marL="285750" indent="-285750">
              <a:lnSpc>
                <a:spcPct val="85000"/>
              </a:lnSpc>
              <a:spcAft>
                <a:spcPts val="600"/>
              </a:spcAft>
              <a:buClr>
                <a:schemeClr val="accent2"/>
              </a:buClr>
              <a:buSzPct val="70000"/>
              <a:buFont typeface="Arial" pitchFamily="34" charset="0"/>
              <a:buChar char="►"/>
            </a:pPr>
            <a:endParaRPr lang="en-US" sz="1200" dirty="0"/>
          </a:p>
        </p:txBody>
      </p:sp>
    </p:spTree>
    <p:extLst>
      <p:ext uri="{BB962C8B-B14F-4D97-AF65-F5344CB8AC3E}">
        <p14:creationId xmlns:p14="http://schemas.microsoft.com/office/powerpoint/2010/main" val="26034542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dirty="0"/>
              <a:t>URL</a:t>
            </a:r>
            <a:endParaRPr lang="en-IN" dirty="0"/>
          </a:p>
        </p:txBody>
      </p:sp>
      <p:sp>
        <p:nvSpPr>
          <p:cNvPr id="3" name="Content Placeholder 2"/>
          <p:cNvSpPr>
            <a:spLocks noGrp="1"/>
          </p:cNvSpPr>
          <p:nvPr>
            <p:ph idx="1"/>
          </p:nvPr>
        </p:nvSpPr>
        <p:spPr>
          <a:xfrm>
            <a:off x="609600" y="1196752"/>
            <a:ext cx="11031016" cy="4494800"/>
          </a:xfrm>
        </p:spPr>
        <p:txBody>
          <a:bodyPr/>
          <a:lstStyle/>
          <a:p>
            <a:pPr algn="just"/>
            <a:r>
              <a:rPr lang="en-US" dirty="0"/>
              <a:t>A URL contains information that directs a browser to the resource that the user wishes to access. Web servers make such resources available to web clients </a:t>
            </a:r>
          </a:p>
          <a:p>
            <a:pPr algn="just"/>
            <a:r>
              <a:rPr lang="en-US" dirty="0"/>
              <a:t>URIs (Uniform Resource Identifiers) identify resources on the Internet. </a:t>
            </a:r>
          </a:p>
          <a:p>
            <a:pPr algn="just"/>
            <a:r>
              <a:rPr lang="en-US" dirty="0"/>
              <a:t>URIs that start with http:// are called URLs (Uniform Resource Locators). </a:t>
            </a:r>
          </a:p>
          <a:p>
            <a:pPr algn="just"/>
            <a:r>
              <a:rPr lang="en-US" dirty="0"/>
              <a:t>Common URLs refer to files, directories or server-side code that performs tasks such as database lookups, Internet searches and business-application processing. </a:t>
            </a:r>
          </a:p>
          <a:p>
            <a:pPr marL="0" indent="0" algn="just">
              <a:buNone/>
            </a:pPr>
            <a:endParaRPr lang="en-US" dirty="0"/>
          </a:p>
        </p:txBody>
      </p:sp>
      <p:pic>
        <p:nvPicPr>
          <p:cNvPr id="4" name="Picture 3">
            <a:extLst>
              <a:ext uri="{FF2B5EF4-FFF2-40B4-BE49-F238E27FC236}">
                <a16:creationId xmlns:a16="http://schemas.microsoft.com/office/drawing/2014/main" id="{AD35B7D9-0ADA-49AF-8AF3-4FE0CAE7D5B7}"/>
              </a:ext>
            </a:extLst>
          </p:cNvPr>
          <p:cNvPicPr>
            <a:picLocks noChangeAspect="1"/>
          </p:cNvPicPr>
          <p:nvPr/>
        </p:nvPicPr>
        <p:blipFill>
          <a:blip r:embed="rId2"/>
          <a:stretch>
            <a:fillRect/>
          </a:stretch>
        </p:blipFill>
        <p:spPr>
          <a:xfrm>
            <a:off x="1199456" y="4345628"/>
            <a:ext cx="9998825" cy="1296144"/>
          </a:xfrm>
          <a:prstGeom prst="rect">
            <a:avLst/>
          </a:prstGeom>
        </p:spPr>
      </p:pic>
    </p:spTree>
    <p:extLst>
      <p:ext uri="{BB962C8B-B14F-4D97-AF65-F5344CB8AC3E}">
        <p14:creationId xmlns:p14="http://schemas.microsoft.com/office/powerpoint/2010/main" val="1086137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dirty="0"/>
              <a:t>URI’s, URL’s and URN -Structures</a:t>
            </a:r>
            <a:endParaRPr lang="en-IN" dirty="0"/>
          </a:p>
        </p:txBody>
      </p:sp>
      <p:sp>
        <p:nvSpPr>
          <p:cNvPr id="3" name="Content Placeholder 2"/>
          <p:cNvSpPr>
            <a:spLocks noGrp="1"/>
          </p:cNvSpPr>
          <p:nvPr>
            <p:ph idx="1"/>
          </p:nvPr>
        </p:nvSpPr>
        <p:spPr>
          <a:xfrm>
            <a:off x="609600" y="1196752"/>
            <a:ext cx="9590856" cy="2016224"/>
          </a:xfrm>
        </p:spPr>
        <p:txBody>
          <a:bodyPr/>
          <a:lstStyle/>
          <a:p>
            <a:pPr algn="just"/>
            <a:r>
              <a:rPr lang="en-US" dirty="0"/>
              <a:t>Parts of a URL----	</a:t>
            </a:r>
            <a:r>
              <a:rPr lang="en-US" dirty="0">
                <a:highlight>
                  <a:srgbClr val="FFFF00"/>
                </a:highlight>
              </a:rPr>
              <a:t>scheme:object-address</a:t>
            </a:r>
          </a:p>
          <a:p>
            <a:pPr lvl="2" algn="just"/>
            <a:r>
              <a:rPr lang="en-US" dirty="0"/>
              <a:t>scheme :  communications protocol, such as telnet , http, </a:t>
            </a:r>
            <a:r>
              <a:rPr lang="en-US" dirty="0" err="1"/>
              <a:t>mailto</a:t>
            </a:r>
            <a:r>
              <a:rPr lang="en-US" dirty="0"/>
              <a:t> ,ftp</a:t>
            </a:r>
          </a:p>
          <a:p>
            <a:pPr lvl="2" algn="just"/>
            <a:r>
              <a:rPr lang="en-US" dirty="0"/>
              <a:t>object address used to request and send HTML docs</a:t>
            </a:r>
          </a:p>
          <a:p>
            <a:pPr lvl="2" algn="just"/>
            <a:r>
              <a:rPr lang="en-US" dirty="0"/>
              <a:t>For the http protocol, the object-address is: fully qualified domain name/doc path</a:t>
            </a:r>
          </a:p>
          <a:p>
            <a:pPr lvl="2" algn="just"/>
            <a:r>
              <a:rPr lang="en-US" dirty="0"/>
              <a:t>For the file protocol, only the doc path is needed</a:t>
            </a:r>
          </a:p>
          <a:p>
            <a:pPr algn="just"/>
            <a:endParaRPr lang="en-US" sz="2000" dirty="0"/>
          </a:p>
        </p:txBody>
      </p:sp>
      <p:pic>
        <p:nvPicPr>
          <p:cNvPr id="6" name="Picture 5">
            <a:extLst>
              <a:ext uri="{FF2B5EF4-FFF2-40B4-BE49-F238E27FC236}">
                <a16:creationId xmlns:a16="http://schemas.microsoft.com/office/drawing/2014/main" id="{ECD492EA-4544-49B3-9BC1-1835E3664A4B}"/>
              </a:ext>
            </a:extLst>
          </p:cNvPr>
          <p:cNvPicPr>
            <a:picLocks noChangeAspect="1"/>
          </p:cNvPicPr>
          <p:nvPr/>
        </p:nvPicPr>
        <p:blipFill>
          <a:blip r:embed="rId2"/>
          <a:stretch>
            <a:fillRect/>
          </a:stretch>
        </p:blipFill>
        <p:spPr>
          <a:xfrm>
            <a:off x="1991544" y="3140968"/>
            <a:ext cx="6972300" cy="2752725"/>
          </a:xfrm>
          <a:prstGeom prst="rect">
            <a:avLst/>
          </a:prstGeom>
        </p:spPr>
      </p:pic>
    </p:spTree>
    <p:extLst>
      <p:ext uri="{BB962C8B-B14F-4D97-AF65-F5344CB8AC3E}">
        <p14:creationId xmlns:p14="http://schemas.microsoft.com/office/powerpoint/2010/main" val="389116630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dirty="0"/>
              <a:t>components of the URL</a:t>
            </a:r>
            <a:endParaRPr lang="en-IN" dirty="0"/>
          </a:p>
        </p:txBody>
      </p:sp>
      <p:sp>
        <p:nvSpPr>
          <p:cNvPr id="3" name="Content Placeholder 2"/>
          <p:cNvSpPr>
            <a:spLocks noGrp="1"/>
          </p:cNvSpPr>
          <p:nvPr>
            <p:ph idx="1"/>
          </p:nvPr>
        </p:nvSpPr>
        <p:spPr>
          <a:xfrm>
            <a:off x="609600" y="1196752"/>
            <a:ext cx="11031016" cy="4494800"/>
          </a:xfrm>
        </p:spPr>
        <p:txBody>
          <a:bodyPr/>
          <a:lstStyle/>
          <a:p>
            <a:pPr marL="0" indent="0" algn="ctr">
              <a:buNone/>
            </a:pPr>
            <a:r>
              <a:rPr lang="en-US" sz="2000" dirty="0">
                <a:highlight>
                  <a:srgbClr val="FFFF00"/>
                </a:highlight>
              </a:rPr>
              <a:t>http:// www.deitel.com/ books/downloads.html</a:t>
            </a:r>
            <a:endParaRPr lang="en-US" sz="2000" dirty="0"/>
          </a:p>
          <a:p>
            <a:pPr algn="just"/>
            <a:r>
              <a:rPr lang="en-US" sz="2000" dirty="0"/>
              <a:t>The text </a:t>
            </a:r>
            <a:r>
              <a:rPr lang="en-US" sz="2000" dirty="0">
                <a:highlight>
                  <a:srgbClr val="FFFF00"/>
                </a:highlight>
              </a:rPr>
              <a:t>http:// </a:t>
            </a:r>
            <a:r>
              <a:rPr lang="en-US" sz="2000" dirty="0"/>
              <a:t>indicates that the </a:t>
            </a:r>
            <a:r>
              <a:rPr lang="en-US" sz="2000" dirty="0" err="1"/>
              <a:t>HyperText</a:t>
            </a:r>
            <a:r>
              <a:rPr lang="en-US" sz="2000" dirty="0"/>
              <a:t> Transfer Protocol (HTTP) should be used to obtain the resource.</a:t>
            </a:r>
          </a:p>
          <a:p>
            <a:pPr algn="just"/>
            <a:r>
              <a:rPr lang="en-US" sz="2000" dirty="0"/>
              <a:t>Next in the URL is the </a:t>
            </a:r>
            <a:r>
              <a:rPr lang="en-US" sz="2000" dirty="0">
                <a:highlight>
                  <a:srgbClr val="FFFF00"/>
                </a:highlight>
              </a:rPr>
              <a:t>server’s fully qualified hostname </a:t>
            </a:r>
            <a:r>
              <a:rPr lang="en-US" sz="2000" dirty="0"/>
              <a:t>(for example, www.deitel.com)—the name of the web-server computer on which the resource resides. </a:t>
            </a:r>
          </a:p>
          <a:p>
            <a:pPr algn="just"/>
            <a:r>
              <a:rPr lang="en-US" sz="2000" dirty="0"/>
              <a:t>The hostname </a:t>
            </a:r>
            <a:r>
              <a:rPr lang="en-US" sz="2000" b="1" dirty="0">
                <a:highlight>
                  <a:srgbClr val="FFFF00"/>
                </a:highlight>
              </a:rPr>
              <a:t>www.deitel.com </a:t>
            </a:r>
            <a:r>
              <a:rPr lang="en-US" sz="2000" dirty="0"/>
              <a:t>is translated into an IP (Internet Protocol) address—a numerical value that uniquely identifies the server on the Internet.</a:t>
            </a:r>
          </a:p>
          <a:p>
            <a:pPr algn="just"/>
            <a:r>
              <a:rPr lang="en-US" sz="2000" dirty="0"/>
              <a:t>An Internet Domain Name System (DNS) server maintains a database of hostnames and their corresponding IP addresses and performs the translations automatically.</a:t>
            </a:r>
          </a:p>
          <a:p>
            <a:pPr algn="just"/>
            <a:r>
              <a:rPr lang="en-US" sz="2000" dirty="0"/>
              <a:t>The </a:t>
            </a:r>
            <a:r>
              <a:rPr lang="en-US" sz="2000" dirty="0">
                <a:highlight>
                  <a:srgbClr val="FFFF00"/>
                </a:highlight>
              </a:rPr>
              <a:t>remainder of the URL (/books/downloads.html) </a:t>
            </a:r>
            <a:r>
              <a:rPr lang="en-US" sz="2000" dirty="0"/>
              <a:t>specifies </a:t>
            </a:r>
            <a:r>
              <a:rPr lang="en-US" sz="2000" dirty="0">
                <a:highlight>
                  <a:srgbClr val="FFFF00"/>
                </a:highlight>
              </a:rPr>
              <a:t>the resource’s location </a:t>
            </a:r>
            <a:r>
              <a:rPr lang="en-US" sz="2000" dirty="0"/>
              <a:t>(/books) and name (downloads.html) on the web server.</a:t>
            </a:r>
          </a:p>
          <a:p>
            <a:pPr algn="just"/>
            <a:r>
              <a:rPr lang="en-US" sz="2000" dirty="0"/>
              <a:t> The location could represent an actual directory on the web server’s file system. </a:t>
            </a:r>
          </a:p>
          <a:p>
            <a:pPr algn="just"/>
            <a:r>
              <a:rPr lang="en-US" sz="2000" dirty="0"/>
              <a:t>For security reasons, however, the </a:t>
            </a:r>
            <a:r>
              <a:rPr lang="en-US" sz="2000" dirty="0">
                <a:highlight>
                  <a:srgbClr val="FFFF00"/>
                </a:highlight>
              </a:rPr>
              <a:t>location is typically a virtual directory</a:t>
            </a:r>
            <a:r>
              <a:rPr lang="en-US" sz="2000" dirty="0"/>
              <a:t>. The web server translates the virtual directory into a real location on the server, thus hiding the resource’s true location</a:t>
            </a:r>
          </a:p>
        </p:txBody>
      </p:sp>
    </p:spTree>
    <p:extLst>
      <p:ext uri="{BB962C8B-B14F-4D97-AF65-F5344CB8AC3E}">
        <p14:creationId xmlns:p14="http://schemas.microsoft.com/office/powerpoint/2010/main" val="34287361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29620" y="3080634"/>
            <a:ext cx="9470836" cy="708406"/>
          </a:xfrm>
        </p:spPr>
        <p:txBody>
          <a:bodyPr/>
          <a:lstStyle/>
          <a:p>
            <a:pPr algn="ctr"/>
            <a:r>
              <a:rPr lang="en-US" dirty="0"/>
              <a:t>Hypertext Transfer Protocol(HTTP)</a:t>
            </a:r>
          </a:p>
        </p:txBody>
      </p:sp>
    </p:spTree>
    <p:extLst>
      <p:ext uri="{BB962C8B-B14F-4D97-AF65-F5344CB8AC3E}">
        <p14:creationId xmlns:p14="http://schemas.microsoft.com/office/powerpoint/2010/main" val="35315377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dirty="0"/>
              <a:t>Making a Request and Receiving a Response</a:t>
            </a:r>
            <a:endParaRPr lang="en-IN" dirty="0"/>
          </a:p>
        </p:txBody>
      </p:sp>
      <p:sp>
        <p:nvSpPr>
          <p:cNvPr id="3" name="Content Placeholder 2"/>
          <p:cNvSpPr>
            <a:spLocks noGrp="1"/>
          </p:cNvSpPr>
          <p:nvPr>
            <p:ph idx="1"/>
          </p:nvPr>
        </p:nvSpPr>
        <p:spPr>
          <a:xfrm>
            <a:off x="407368" y="1196752"/>
            <a:ext cx="11175032" cy="4494800"/>
          </a:xfrm>
        </p:spPr>
        <p:txBody>
          <a:bodyPr/>
          <a:lstStyle/>
          <a:p>
            <a:r>
              <a:rPr lang="en-US" sz="2000" dirty="0">
                <a:highlight>
                  <a:srgbClr val="FFFF00"/>
                </a:highlight>
              </a:rPr>
              <a:t>When given a web page URL, a web browser uses HTTP to request the web page found at that address.</a:t>
            </a:r>
          </a:p>
          <a:p>
            <a:r>
              <a:rPr lang="en-US" sz="2000" dirty="0"/>
              <a:t>The </a:t>
            </a:r>
            <a:r>
              <a:rPr lang="en-US" sz="2000" b="1" dirty="0"/>
              <a:t>web browser sends an HTTP request to the server</a:t>
            </a:r>
            <a:r>
              <a:rPr lang="en-US" sz="2000" dirty="0"/>
              <a:t>.</a:t>
            </a:r>
          </a:p>
          <a:p>
            <a:r>
              <a:rPr lang="en-US" sz="2000" dirty="0"/>
              <a:t>The word GET is an HTTP method indicating that the</a:t>
            </a:r>
            <a:br>
              <a:rPr lang="en-US" sz="2000" dirty="0"/>
            </a:br>
            <a:r>
              <a:rPr lang="en-US" sz="2000" dirty="0"/>
              <a:t> client wishes to obtain a resource from the server. </a:t>
            </a:r>
          </a:p>
          <a:p>
            <a:r>
              <a:rPr lang="en-US" sz="2000" dirty="0"/>
              <a:t>The remainder of the request provides the path</a:t>
            </a:r>
            <a:br>
              <a:rPr lang="en-US" sz="2000" dirty="0"/>
            </a:br>
            <a:r>
              <a:rPr lang="en-US" sz="2000" dirty="0"/>
              <a:t>name of the resource (e.g., an HTML5 document)</a:t>
            </a:r>
            <a:br>
              <a:rPr lang="en-US" sz="2000" dirty="0"/>
            </a:br>
            <a:r>
              <a:rPr lang="en-US" sz="2000" dirty="0"/>
              <a:t>and the protocol’s name and version number</a:t>
            </a:r>
            <a:br>
              <a:rPr lang="en-US" sz="2000" dirty="0"/>
            </a:br>
            <a:r>
              <a:rPr lang="en-US" sz="2000" dirty="0"/>
              <a:t> (HTTP/1.1). </a:t>
            </a:r>
          </a:p>
          <a:p>
            <a:r>
              <a:rPr lang="en-US" sz="2000" dirty="0"/>
              <a:t>The client’s request also contains some required </a:t>
            </a:r>
            <a:br>
              <a:rPr lang="en-US" sz="2000" dirty="0"/>
            </a:br>
            <a:r>
              <a:rPr lang="en-US" sz="2000" dirty="0"/>
              <a:t>and optional headers. </a:t>
            </a:r>
          </a:p>
          <a:p>
            <a:r>
              <a:rPr lang="en-US" sz="2000" dirty="0"/>
              <a:t>Any server that understands HTTP (version 1.1) </a:t>
            </a:r>
            <a:br>
              <a:rPr lang="en-US" sz="2000" dirty="0"/>
            </a:br>
            <a:r>
              <a:rPr lang="en-US" sz="2000" dirty="0"/>
              <a:t>can translate this request and respond appropriately</a:t>
            </a:r>
          </a:p>
        </p:txBody>
      </p:sp>
      <p:pic>
        <p:nvPicPr>
          <p:cNvPr id="4" name="Picture 3">
            <a:extLst>
              <a:ext uri="{FF2B5EF4-FFF2-40B4-BE49-F238E27FC236}">
                <a16:creationId xmlns:a16="http://schemas.microsoft.com/office/drawing/2014/main" id="{69EC9400-03EA-4D61-83AA-B32F8EC5780D}"/>
              </a:ext>
            </a:extLst>
          </p:cNvPr>
          <p:cNvPicPr>
            <a:picLocks noChangeAspect="1"/>
          </p:cNvPicPr>
          <p:nvPr/>
        </p:nvPicPr>
        <p:blipFill>
          <a:blip r:embed="rId2"/>
          <a:stretch>
            <a:fillRect/>
          </a:stretch>
        </p:blipFill>
        <p:spPr>
          <a:xfrm>
            <a:off x="6816080" y="2204864"/>
            <a:ext cx="5315340" cy="3621440"/>
          </a:xfrm>
          <a:prstGeom prst="rect">
            <a:avLst/>
          </a:prstGeom>
        </p:spPr>
      </p:pic>
    </p:spTree>
    <p:extLst>
      <p:ext uri="{BB962C8B-B14F-4D97-AF65-F5344CB8AC3E}">
        <p14:creationId xmlns:p14="http://schemas.microsoft.com/office/powerpoint/2010/main" val="3100463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dirty="0"/>
              <a:t>Making a Request and Receiving a Response</a:t>
            </a:r>
            <a:endParaRPr lang="en-IN" dirty="0"/>
          </a:p>
        </p:txBody>
      </p:sp>
      <p:sp>
        <p:nvSpPr>
          <p:cNvPr id="3" name="Content Placeholder 2"/>
          <p:cNvSpPr>
            <a:spLocks noGrp="1"/>
          </p:cNvSpPr>
          <p:nvPr>
            <p:ph idx="1"/>
          </p:nvPr>
        </p:nvSpPr>
        <p:spPr>
          <a:xfrm>
            <a:off x="335360" y="1062000"/>
            <a:ext cx="11247040" cy="4629552"/>
          </a:xfrm>
        </p:spPr>
        <p:txBody>
          <a:bodyPr/>
          <a:lstStyle/>
          <a:p>
            <a:r>
              <a:rPr lang="en-US" sz="2000" dirty="0"/>
              <a:t>The server first sends a line of text that indicates the HTTP version, followed by a numeric code and a phrase describing the status of the transaction.</a:t>
            </a:r>
          </a:p>
          <a:p>
            <a:r>
              <a:rPr lang="en-US" sz="2000" dirty="0"/>
              <a:t> For example	</a:t>
            </a:r>
          </a:p>
          <a:p>
            <a:r>
              <a:rPr lang="en-US" sz="2000" dirty="0"/>
              <a:t>indicates success, whereas</a:t>
            </a:r>
          </a:p>
          <a:p>
            <a:r>
              <a:rPr lang="en-US" sz="2000" dirty="0"/>
              <a:t>informs the client that the web server could</a:t>
            </a:r>
            <a:br>
              <a:rPr lang="en-US" sz="2000" dirty="0"/>
            </a:br>
            <a:r>
              <a:rPr lang="en-US" sz="2000" dirty="0"/>
              <a:t>not locate the requested resource. </a:t>
            </a:r>
          </a:p>
          <a:p>
            <a:r>
              <a:rPr lang="en-US" sz="2000" dirty="0"/>
              <a:t>A complete list of numeric codes indicating </a:t>
            </a:r>
            <a:br>
              <a:rPr lang="en-US" sz="2000" dirty="0"/>
            </a:br>
            <a:r>
              <a:rPr lang="en-US" sz="2000" dirty="0"/>
              <a:t>the status of an HTTP transaction can be found at</a:t>
            </a:r>
            <a:br>
              <a:rPr lang="en-US" sz="2000" dirty="0"/>
            </a:br>
            <a:r>
              <a:rPr lang="en-US" sz="1600" dirty="0"/>
              <a:t> </a:t>
            </a:r>
            <a:r>
              <a:rPr lang="en-US" sz="1600" dirty="0">
                <a:hlinkClick r:id="rId2"/>
              </a:rPr>
              <a:t>www.w3.org/Protocols/rfc2616/rfc2616-sec10.html</a:t>
            </a:r>
            <a:r>
              <a:rPr lang="en-US" sz="1600" dirty="0"/>
              <a:t>.</a:t>
            </a:r>
          </a:p>
          <a:p>
            <a:r>
              <a:rPr lang="en-IN" sz="1600" dirty="0"/>
              <a:t>Status code is a three-digit number; first digit   specifies the </a:t>
            </a:r>
            <a:br>
              <a:rPr lang="en-IN" sz="1600" dirty="0"/>
            </a:br>
            <a:r>
              <a:rPr lang="en-IN" sz="1600" dirty="0"/>
              <a:t>general status</a:t>
            </a:r>
          </a:p>
          <a:p>
            <a:pPr marL="0" indent="0">
              <a:buNone/>
            </a:pPr>
            <a:r>
              <a:rPr lang="en-IN" sz="1600" dirty="0"/>
              <a:t>          1 =&gt; Informational</a:t>
            </a:r>
          </a:p>
          <a:p>
            <a:pPr marL="0" indent="0">
              <a:buNone/>
            </a:pPr>
            <a:r>
              <a:rPr lang="en-IN" sz="1600" dirty="0"/>
              <a:t>          2 =&gt; Success</a:t>
            </a:r>
          </a:p>
          <a:p>
            <a:pPr marL="0" indent="0">
              <a:buNone/>
            </a:pPr>
            <a:r>
              <a:rPr lang="en-IN" sz="1600" dirty="0"/>
              <a:t>          3 =&gt; Redirection</a:t>
            </a:r>
          </a:p>
          <a:p>
            <a:pPr marL="0" indent="0">
              <a:buNone/>
            </a:pPr>
            <a:r>
              <a:rPr lang="en-IN" sz="1600" dirty="0"/>
              <a:t>          4 =&gt; Client error</a:t>
            </a:r>
          </a:p>
          <a:p>
            <a:pPr marL="0" indent="0">
              <a:buNone/>
            </a:pPr>
            <a:r>
              <a:rPr lang="en-IN" sz="1600" dirty="0"/>
              <a:t>          5 =&gt; Server error</a:t>
            </a:r>
          </a:p>
          <a:p>
            <a:endParaRPr lang="en-US" sz="1600" dirty="0"/>
          </a:p>
        </p:txBody>
      </p:sp>
      <p:pic>
        <p:nvPicPr>
          <p:cNvPr id="5" name="Picture 4">
            <a:extLst>
              <a:ext uri="{FF2B5EF4-FFF2-40B4-BE49-F238E27FC236}">
                <a16:creationId xmlns:a16="http://schemas.microsoft.com/office/drawing/2014/main" id="{E3E55813-174C-43A1-8AA3-AE358C60944B}"/>
              </a:ext>
            </a:extLst>
          </p:cNvPr>
          <p:cNvPicPr>
            <a:picLocks noChangeAspect="1"/>
          </p:cNvPicPr>
          <p:nvPr/>
        </p:nvPicPr>
        <p:blipFill>
          <a:blip r:embed="rId3"/>
          <a:stretch>
            <a:fillRect/>
          </a:stretch>
        </p:blipFill>
        <p:spPr>
          <a:xfrm>
            <a:off x="6391275" y="3197528"/>
            <a:ext cx="5800725" cy="2847975"/>
          </a:xfrm>
          <a:prstGeom prst="rect">
            <a:avLst/>
          </a:prstGeom>
        </p:spPr>
      </p:pic>
      <p:pic>
        <p:nvPicPr>
          <p:cNvPr id="6" name="Picture 5">
            <a:extLst>
              <a:ext uri="{FF2B5EF4-FFF2-40B4-BE49-F238E27FC236}">
                <a16:creationId xmlns:a16="http://schemas.microsoft.com/office/drawing/2014/main" id="{00FD019C-0274-43ED-9751-B0DB0FE78AE4}"/>
              </a:ext>
            </a:extLst>
          </p:cNvPr>
          <p:cNvPicPr>
            <a:picLocks noChangeAspect="1"/>
          </p:cNvPicPr>
          <p:nvPr/>
        </p:nvPicPr>
        <p:blipFill>
          <a:blip r:embed="rId4"/>
          <a:stretch>
            <a:fillRect/>
          </a:stretch>
        </p:blipFill>
        <p:spPr>
          <a:xfrm>
            <a:off x="2351584" y="1736379"/>
            <a:ext cx="2232248" cy="372041"/>
          </a:xfrm>
          <a:prstGeom prst="rect">
            <a:avLst/>
          </a:prstGeom>
        </p:spPr>
      </p:pic>
      <p:pic>
        <p:nvPicPr>
          <p:cNvPr id="7" name="Picture 6">
            <a:extLst>
              <a:ext uri="{FF2B5EF4-FFF2-40B4-BE49-F238E27FC236}">
                <a16:creationId xmlns:a16="http://schemas.microsoft.com/office/drawing/2014/main" id="{229BEC60-41D4-4C66-AE26-36C14BD7F59E}"/>
              </a:ext>
            </a:extLst>
          </p:cNvPr>
          <p:cNvPicPr>
            <a:picLocks noChangeAspect="1"/>
          </p:cNvPicPr>
          <p:nvPr/>
        </p:nvPicPr>
        <p:blipFill>
          <a:blip r:embed="rId5"/>
          <a:stretch>
            <a:fillRect/>
          </a:stretch>
        </p:blipFill>
        <p:spPr>
          <a:xfrm>
            <a:off x="3791744" y="2108420"/>
            <a:ext cx="3451001" cy="372041"/>
          </a:xfrm>
          <a:prstGeom prst="rect">
            <a:avLst/>
          </a:prstGeom>
        </p:spPr>
      </p:pic>
    </p:spTree>
    <p:extLst>
      <p:ext uri="{BB962C8B-B14F-4D97-AF65-F5344CB8AC3E}">
        <p14:creationId xmlns:p14="http://schemas.microsoft.com/office/powerpoint/2010/main" val="3670462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additive="base">
                                        <p:cTn id="4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5" end="5"/>
                                            </p:txEl>
                                          </p:spTgt>
                                        </p:tgtEl>
                                        <p:attrNameLst>
                                          <p:attrName>style.visibility</p:attrName>
                                        </p:attrNameLst>
                                      </p:cBhvr>
                                      <p:to>
                                        <p:strVal val="visible"/>
                                      </p:to>
                                    </p:set>
                                    <p:anim calcmode="lin" valueType="num">
                                      <p:cBhvr additive="base">
                                        <p:cTn id="5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anim calcmode="lin" valueType="num">
                                      <p:cBhvr additive="base">
                                        <p:cTn id="6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7" end="7"/>
                                            </p:txEl>
                                          </p:spTgt>
                                        </p:tgtEl>
                                        <p:attrNameLst>
                                          <p:attrName>style.visibility</p:attrName>
                                        </p:attrNameLst>
                                      </p:cBhvr>
                                      <p:to>
                                        <p:strVal val="visible"/>
                                      </p:to>
                                    </p:set>
                                    <p:anim calcmode="lin" valueType="num">
                                      <p:cBhvr additive="base">
                                        <p:cTn id="6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3">
                                            <p:txEl>
                                              <p:pRg st="8" end="8"/>
                                            </p:txEl>
                                          </p:spTgt>
                                        </p:tgtEl>
                                        <p:attrNameLst>
                                          <p:attrName>style.visibility</p:attrName>
                                        </p:attrNameLst>
                                      </p:cBhvr>
                                      <p:to>
                                        <p:strVal val="visible"/>
                                      </p:to>
                                    </p:set>
                                    <p:anim calcmode="lin" valueType="num">
                                      <p:cBhvr additive="base">
                                        <p:cTn id="7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3">
                                            <p:txEl>
                                              <p:pRg st="9" end="9"/>
                                            </p:txEl>
                                          </p:spTgt>
                                        </p:tgtEl>
                                        <p:attrNameLst>
                                          <p:attrName>style.visibility</p:attrName>
                                        </p:attrNameLst>
                                      </p:cBhvr>
                                      <p:to>
                                        <p:strVal val="visible"/>
                                      </p:to>
                                    </p:set>
                                    <p:anim calcmode="lin" valueType="num">
                                      <p:cBhvr additive="base">
                                        <p:cTn id="7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3">
                                            <p:txEl>
                                              <p:pRg st="10" end="10"/>
                                            </p:txEl>
                                          </p:spTgt>
                                        </p:tgtEl>
                                        <p:attrNameLst>
                                          <p:attrName>style.visibility</p:attrName>
                                        </p:attrNameLst>
                                      </p:cBhvr>
                                      <p:to>
                                        <p:strVal val="visible"/>
                                      </p:to>
                                    </p:set>
                                    <p:anim calcmode="lin" valueType="num">
                                      <p:cBhvr additive="base">
                                        <p:cTn id="8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dirty="0"/>
              <a:t>HTTP Headers</a:t>
            </a:r>
            <a:endParaRPr lang="en-IN" dirty="0"/>
          </a:p>
        </p:txBody>
      </p:sp>
      <p:sp>
        <p:nvSpPr>
          <p:cNvPr id="3" name="Content Placeholder 2"/>
          <p:cNvSpPr>
            <a:spLocks noGrp="1"/>
          </p:cNvSpPr>
          <p:nvPr>
            <p:ph idx="1"/>
          </p:nvPr>
        </p:nvSpPr>
        <p:spPr>
          <a:xfrm>
            <a:off x="335360" y="1062000"/>
            <a:ext cx="11521280" cy="4629552"/>
          </a:xfrm>
        </p:spPr>
        <p:txBody>
          <a:bodyPr/>
          <a:lstStyle/>
          <a:p>
            <a:r>
              <a:rPr lang="en-US" sz="2000" dirty="0"/>
              <a:t>HTTP is the application layer protocol used by all Web communications</a:t>
            </a:r>
          </a:p>
          <a:p>
            <a:r>
              <a:rPr lang="en-US" sz="2000" dirty="0"/>
              <a:t>HTTP consists of two phases: (current version 1.1)</a:t>
            </a:r>
          </a:p>
          <a:p>
            <a:pPr lvl="1"/>
            <a:r>
              <a:rPr lang="en-US" dirty="0"/>
              <a:t>the request and the response.</a:t>
            </a:r>
          </a:p>
          <a:p>
            <a:r>
              <a:rPr lang="en-US" sz="2000" dirty="0"/>
              <a:t>Each HTTP communication (request or response) between a browser and a Web server consists of two parts:</a:t>
            </a:r>
          </a:p>
          <a:p>
            <a:pPr lvl="1"/>
            <a:r>
              <a:rPr lang="en-US" b="1" dirty="0"/>
              <a:t> a header and a body. </a:t>
            </a:r>
          </a:p>
          <a:p>
            <a:pPr lvl="1"/>
            <a:r>
              <a:rPr lang="en-US" b="1" dirty="0"/>
              <a:t>The header contains information about the communication;</a:t>
            </a:r>
          </a:p>
          <a:p>
            <a:pPr lvl="1"/>
            <a:r>
              <a:rPr lang="en-US" b="1" dirty="0"/>
              <a:t>the body contains the data of the communication if there is any</a:t>
            </a:r>
          </a:p>
          <a:p>
            <a:r>
              <a:rPr lang="en-US" sz="2000" dirty="0"/>
              <a:t>The server sends one or more HTTP headers, which provide additional information about the data that will be sent</a:t>
            </a:r>
          </a:p>
          <a:p>
            <a:r>
              <a:rPr lang="en-US" sz="2000" dirty="0"/>
              <a:t>The server is sending an HTML5 text document, so one HTTP header for this example would read</a:t>
            </a:r>
          </a:p>
          <a:p>
            <a:endParaRPr lang="en-US" sz="1600" dirty="0"/>
          </a:p>
          <a:p>
            <a:r>
              <a:rPr lang="en-US" sz="2000" dirty="0"/>
              <a:t>The information provided in this header specifies the </a:t>
            </a:r>
            <a:r>
              <a:rPr lang="en-US" sz="2000" dirty="0">
                <a:highlight>
                  <a:srgbClr val="FFFF00"/>
                </a:highlight>
              </a:rPr>
              <a:t>Multipurpose Internet Mail Extensions (MIME) </a:t>
            </a:r>
            <a:r>
              <a:rPr lang="en-US" sz="2000" dirty="0"/>
              <a:t>type of the content that the server is transmitting to the browser</a:t>
            </a:r>
          </a:p>
        </p:txBody>
      </p:sp>
      <p:pic>
        <p:nvPicPr>
          <p:cNvPr id="4" name="Picture 3">
            <a:extLst>
              <a:ext uri="{FF2B5EF4-FFF2-40B4-BE49-F238E27FC236}">
                <a16:creationId xmlns:a16="http://schemas.microsoft.com/office/drawing/2014/main" id="{50F7C118-8B10-4D6F-8A82-CDE32D8BF524}"/>
              </a:ext>
            </a:extLst>
          </p:cNvPr>
          <p:cNvPicPr>
            <a:picLocks noChangeAspect="1"/>
          </p:cNvPicPr>
          <p:nvPr/>
        </p:nvPicPr>
        <p:blipFill>
          <a:blip r:embed="rId2"/>
          <a:stretch>
            <a:fillRect/>
          </a:stretch>
        </p:blipFill>
        <p:spPr>
          <a:xfrm>
            <a:off x="3215680" y="4941168"/>
            <a:ext cx="2756556" cy="360040"/>
          </a:xfrm>
          <a:prstGeom prst="rect">
            <a:avLst/>
          </a:prstGeom>
        </p:spPr>
      </p:pic>
    </p:spTree>
    <p:extLst>
      <p:ext uri="{BB962C8B-B14F-4D97-AF65-F5344CB8AC3E}">
        <p14:creationId xmlns:p14="http://schemas.microsoft.com/office/powerpoint/2010/main" val="2036898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 calcmode="lin" valueType="num">
                                      <p:cBhvr additive="base">
                                        <p:cTn id="3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4"/>
                                        </p:tgtEl>
                                        <p:attrNameLst>
                                          <p:attrName>style.visibility</p:attrName>
                                        </p:attrNameLst>
                                      </p:cBhvr>
                                      <p:to>
                                        <p:strVal val="visible"/>
                                      </p:to>
                                    </p:set>
                                    <p:anim calcmode="lin" valueType="num">
                                      <p:cBhvr additive="base">
                                        <p:cTn id="53" dur="500" fill="hold"/>
                                        <p:tgtEl>
                                          <p:spTgt spid="4"/>
                                        </p:tgtEl>
                                        <p:attrNameLst>
                                          <p:attrName>ppt_x</p:attrName>
                                        </p:attrNameLst>
                                      </p:cBhvr>
                                      <p:tavLst>
                                        <p:tav tm="0">
                                          <p:val>
                                            <p:strVal val="#ppt_x"/>
                                          </p:val>
                                        </p:tav>
                                        <p:tav tm="100000">
                                          <p:val>
                                            <p:strVal val="#ppt_x"/>
                                          </p:val>
                                        </p:tav>
                                      </p:tavLst>
                                    </p:anim>
                                    <p:anim calcmode="lin" valueType="num">
                                      <p:cBhvr additive="base">
                                        <p:cTn id="5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anim calcmode="lin" valueType="num">
                                      <p:cBhvr additive="base">
                                        <p:cTn id="5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sz="3200" dirty="0"/>
              <a:t>HTTP headers</a:t>
            </a:r>
            <a:endParaRPr lang="en-IN" dirty="0"/>
          </a:p>
        </p:txBody>
      </p:sp>
      <p:sp>
        <p:nvSpPr>
          <p:cNvPr id="3" name="Content Placeholder 2"/>
          <p:cNvSpPr>
            <a:spLocks noGrp="1"/>
          </p:cNvSpPr>
          <p:nvPr>
            <p:ph idx="1"/>
          </p:nvPr>
        </p:nvSpPr>
        <p:spPr>
          <a:xfrm>
            <a:off x="335360" y="1062000"/>
            <a:ext cx="11521280" cy="4629552"/>
          </a:xfrm>
        </p:spPr>
        <p:txBody>
          <a:bodyPr/>
          <a:lstStyle/>
          <a:p>
            <a:r>
              <a:rPr lang="en-US" sz="2000" dirty="0"/>
              <a:t>The header or set of headers is followed by a blank line, which indicates to the client browser that the server is finished sending HTTP headers.</a:t>
            </a:r>
          </a:p>
          <a:p>
            <a:r>
              <a:rPr lang="en-US" sz="2000" dirty="0"/>
              <a:t> Finally, the server sends the contents of the requested document (downloads.html). </a:t>
            </a:r>
          </a:p>
          <a:p>
            <a:r>
              <a:rPr lang="en-US" sz="2000" dirty="0"/>
              <a:t>The client-side browser then renders (or displays) the document, which may involve additional HTTP requests to obtain associated CSS and images.</a:t>
            </a:r>
          </a:p>
          <a:p>
            <a:r>
              <a:rPr lang="en-IN" sz="2000" dirty="0"/>
              <a:t>An example of the first line of a request:</a:t>
            </a:r>
          </a:p>
          <a:p>
            <a:pPr marL="0" indent="0">
              <a:buNone/>
            </a:pPr>
            <a:r>
              <a:rPr lang="en-IN" sz="2000" dirty="0"/>
              <a:t>	          GET  /ktu.edu/degrees.html  HTTP/1.1</a:t>
            </a:r>
          </a:p>
          <a:p>
            <a:r>
              <a:rPr lang="en-IN" sz="2000" dirty="0">
                <a:solidFill>
                  <a:srgbClr val="FF0000"/>
                </a:solidFill>
              </a:rPr>
              <a:t>  Most commonly used methods:</a:t>
            </a:r>
          </a:p>
          <a:p>
            <a:pPr lvl="1"/>
            <a:r>
              <a:rPr lang="en-IN" dirty="0"/>
              <a:t>GET - Fetch a document and returns the content  of specification</a:t>
            </a:r>
          </a:p>
          <a:p>
            <a:pPr lvl="1"/>
            <a:r>
              <a:rPr lang="en-IN" sz="2000" dirty="0"/>
              <a:t>POST - Execute the document, using the enclosed data in body</a:t>
            </a:r>
          </a:p>
          <a:p>
            <a:pPr lvl="1"/>
            <a:r>
              <a:rPr lang="en-IN" sz="2000" dirty="0"/>
              <a:t>HEAD - Fetch just the header of the document</a:t>
            </a:r>
          </a:p>
          <a:p>
            <a:pPr lvl="1"/>
            <a:r>
              <a:rPr lang="en-IN" sz="2000" dirty="0"/>
              <a:t>PUT – replace the specific doc/Store a new document on the server</a:t>
            </a:r>
          </a:p>
          <a:p>
            <a:pPr lvl="1"/>
            <a:r>
              <a:rPr lang="en-IN" sz="2000" dirty="0"/>
              <a:t>DELETE - Remove a document from the server</a:t>
            </a:r>
          </a:p>
          <a:p>
            <a:endParaRPr lang="en-US" sz="1600" dirty="0"/>
          </a:p>
        </p:txBody>
      </p:sp>
    </p:spTree>
    <p:extLst>
      <p:ext uri="{BB962C8B-B14F-4D97-AF65-F5344CB8AC3E}">
        <p14:creationId xmlns:p14="http://schemas.microsoft.com/office/powerpoint/2010/main" val="3923922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additive="base">
                                        <p:cTn id="5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 calcmode="lin" valueType="num">
                                      <p:cBhvr additive="base">
                                        <p:cTn id="5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sz="3200" dirty="0"/>
              <a:t>HTTP get and post Requests</a:t>
            </a:r>
            <a:endParaRPr lang="en-IN" dirty="0"/>
          </a:p>
        </p:txBody>
      </p:sp>
      <p:sp>
        <p:nvSpPr>
          <p:cNvPr id="3" name="Content Placeholder 2"/>
          <p:cNvSpPr>
            <a:spLocks noGrp="1"/>
          </p:cNvSpPr>
          <p:nvPr>
            <p:ph idx="1"/>
          </p:nvPr>
        </p:nvSpPr>
        <p:spPr>
          <a:xfrm>
            <a:off x="335360" y="1062000"/>
            <a:ext cx="11521280" cy="4629552"/>
          </a:xfrm>
        </p:spPr>
        <p:txBody>
          <a:bodyPr/>
          <a:lstStyle/>
          <a:p>
            <a:r>
              <a:rPr lang="en-US" sz="2000" dirty="0"/>
              <a:t>The two most common HTTP request types (also known as request methods) are get and post. </a:t>
            </a:r>
          </a:p>
          <a:p>
            <a:r>
              <a:rPr lang="en-US" sz="2000" dirty="0"/>
              <a:t>A get request typically gets (or retrieves) information from a server, such as an HTML document, an image or search results based on a user-submitted search term. </a:t>
            </a:r>
          </a:p>
          <a:p>
            <a:r>
              <a:rPr lang="en-US" sz="2000" dirty="0"/>
              <a:t>A post request typically posts (or sends) data to a server. Common uses of post requests are to send form data or documents to a server.</a:t>
            </a:r>
          </a:p>
          <a:p>
            <a:r>
              <a:rPr lang="en-US" sz="2000" dirty="0"/>
              <a:t> An HTTP request often posts data to a server-side form handler that processes the data.</a:t>
            </a:r>
          </a:p>
          <a:p>
            <a:pPr lvl="1"/>
            <a:r>
              <a:rPr lang="en-US" sz="1600" dirty="0"/>
              <a:t>A get request appends data to the URL, e.g., </a:t>
            </a:r>
            <a:r>
              <a:rPr lang="en-US" sz="1600" dirty="0">
                <a:hlinkClick r:id="rId2"/>
              </a:rPr>
              <a:t>www.google.com/search?q=deitel</a:t>
            </a:r>
            <a:r>
              <a:rPr lang="en-US" sz="1600" dirty="0"/>
              <a:t>.</a:t>
            </a:r>
          </a:p>
          <a:p>
            <a:pPr lvl="1"/>
            <a:r>
              <a:rPr lang="en-US" sz="1600" dirty="0"/>
              <a:t> In this case search is the name of Google’s server-side form handler, q is the name of a variable in Google’s search form and </a:t>
            </a:r>
            <a:r>
              <a:rPr lang="en-US" sz="1600" dirty="0" err="1"/>
              <a:t>deitel</a:t>
            </a:r>
            <a:r>
              <a:rPr lang="en-US" sz="1600" dirty="0"/>
              <a:t> is the search term</a:t>
            </a:r>
          </a:p>
          <a:p>
            <a:pPr lvl="1"/>
            <a:r>
              <a:rPr lang="en-US" sz="1600" dirty="0"/>
              <a:t>The ? in the preceding URL separates the query string from the rest of the URL in a request. </a:t>
            </a:r>
          </a:p>
          <a:p>
            <a:pPr lvl="1"/>
            <a:r>
              <a:rPr lang="en-US" sz="1600" dirty="0"/>
              <a:t>A name/value pair is passed to the server with the name and the value separated by an equals sign (=). </a:t>
            </a:r>
          </a:p>
          <a:p>
            <a:pPr lvl="1"/>
            <a:r>
              <a:rPr lang="en-US" sz="1600" dirty="0"/>
              <a:t>If more than one name/ value pair is submitted, each pair is separated by an ampersand (&amp;).</a:t>
            </a:r>
          </a:p>
          <a:p>
            <a:pPr lvl="1"/>
            <a:r>
              <a:rPr lang="en-US" sz="1600" dirty="0"/>
              <a:t>The server uses data passed in a query string to retrieve an appropriate resource from the server and then sends a response to the client.</a:t>
            </a:r>
          </a:p>
          <a:p>
            <a:pPr lvl="1"/>
            <a:r>
              <a:rPr lang="en-US" sz="1600" dirty="0"/>
              <a:t>A get request may be initiated by submitting an HTML form whose method attribute is set to "get", or by typing the URL (possibly containing a query string) directly into the browser’s address bar</a:t>
            </a:r>
          </a:p>
        </p:txBody>
      </p:sp>
    </p:spTree>
    <p:extLst>
      <p:ext uri="{BB962C8B-B14F-4D97-AF65-F5344CB8AC3E}">
        <p14:creationId xmlns:p14="http://schemas.microsoft.com/office/powerpoint/2010/main" val="3109991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 calcmode="lin" valueType="num">
                                      <p:cBhvr additive="base">
                                        <p:cTn id="5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sz="3200" dirty="0"/>
              <a:t>HTTP get and post Requests</a:t>
            </a:r>
            <a:endParaRPr lang="en-IN" dirty="0"/>
          </a:p>
        </p:txBody>
      </p:sp>
      <p:sp>
        <p:nvSpPr>
          <p:cNvPr id="3" name="Content Placeholder 2"/>
          <p:cNvSpPr>
            <a:spLocks noGrp="1"/>
          </p:cNvSpPr>
          <p:nvPr>
            <p:ph idx="1"/>
          </p:nvPr>
        </p:nvSpPr>
        <p:spPr>
          <a:xfrm>
            <a:off x="335360" y="1484784"/>
            <a:ext cx="11521280" cy="4206768"/>
          </a:xfrm>
        </p:spPr>
        <p:txBody>
          <a:bodyPr/>
          <a:lstStyle/>
          <a:p>
            <a:r>
              <a:rPr lang="en-US" sz="2000" dirty="0"/>
              <a:t>A post request sends form data as part of the HTTP message, not as part of the URL. </a:t>
            </a:r>
          </a:p>
          <a:p>
            <a:r>
              <a:rPr lang="en-US" sz="2000" dirty="0"/>
              <a:t>A get request typically limits the query string (i.e., everything to the right of the ?) to a specific number of characters, so it’s often necessary to send large amounts of information using the post method. </a:t>
            </a:r>
          </a:p>
          <a:p>
            <a:r>
              <a:rPr lang="en-US" sz="2000" dirty="0"/>
              <a:t>The post method is also sometimes preferred because it hides the submitted data from the user by embedding it in an HTTP message.</a:t>
            </a:r>
          </a:p>
          <a:p>
            <a:r>
              <a:rPr lang="en-US" sz="2000" dirty="0"/>
              <a:t> If a form submits several hidden input values along with user-submitted data, the post method might generate a URL like www.searchengine.com/search. </a:t>
            </a:r>
          </a:p>
          <a:p>
            <a:r>
              <a:rPr lang="en-US" sz="2000" dirty="0"/>
              <a:t>The form data still reaches the server and is processed in a similar fashion to a get request, but the user does not see the exact information sent</a:t>
            </a:r>
            <a:endParaRPr lang="en-US" sz="1600" dirty="0"/>
          </a:p>
        </p:txBody>
      </p:sp>
    </p:spTree>
    <p:extLst>
      <p:ext uri="{BB962C8B-B14F-4D97-AF65-F5344CB8AC3E}">
        <p14:creationId xmlns:p14="http://schemas.microsoft.com/office/powerpoint/2010/main" val="1199770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5360" y="1268761"/>
            <a:ext cx="10657184" cy="1512168"/>
          </a:xfrm>
        </p:spPr>
        <p:txBody>
          <a:bodyPr/>
          <a:lstStyle/>
          <a:p>
            <a:pPr algn="just"/>
            <a:r>
              <a:rPr lang="en-US" dirty="0"/>
              <a:t>Introduction to the Internet &amp; WWW: </a:t>
            </a:r>
            <a:r>
              <a:rPr lang="en-US" dirty="0">
                <a:highlight>
                  <a:srgbClr val="FFFF00"/>
                </a:highlight>
              </a:rPr>
              <a:t>Evolution of Internet &amp; World Wide Web</a:t>
            </a:r>
            <a:r>
              <a:rPr lang="en-US" dirty="0"/>
              <a:t>- Web Basics, URI’s &amp; URL-MIME. </a:t>
            </a:r>
          </a:p>
          <a:p>
            <a:pPr algn="just"/>
            <a:endParaRPr lang="en-US" dirty="0"/>
          </a:p>
          <a:p>
            <a:pPr algn="just"/>
            <a:r>
              <a:rPr lang="en-US" dirty="0"/>
              <a:t>Introduction to HTML5: Structuring &amp; editing an HTML5 document, Fundamentals of HTML - Headings-Hyper Links- Images - Special Characters &amp; Horizontal Rules-Lists- Tables -Forms - Internal Linking- Meta Elements-HTML5 Form input types -Input and Data List Elements and autocomplete attribute- Page Structure Elements -Multimedia-HTML5 Audio &amp; video elements..</a:t>
            </a:r>
            <a:endParaRPr lang="en-GB" alt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r>
              <a:rPr lang="en-US" dirty="0">
                <a:latin typeface="Armata" panose="020B0503040500060204" pitchFamily="34" charset="0"/>
              </a:rPr>
              <a:t>Module 1: </a:t>
            </a:r>
            <a:r>
              <a:rPr lang="en-IN" dirty="0"/>
              <a:t>WWW &amp; HTML</a:t>
            </a:r>
            <a:endParaRPr lang="en-US" dirty="0">
              <a:latin typeface="Armata" panose="020B0503040500060204" pitchFamily="34" charset="0"/>
            </a:endParaRPr>
          </a:p>
        </p:txBody>
      </p:sp>
    </p:spTree>
    <p:extLst>
      <p:ext uri="{BB962C8B-B14F-4D97-AF65-F5344CB8AC3E}">
        <p14:creationId xmlns:p14="http://schemas.microsoft.com/office/powerpoint/2010/main" val="2229244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IN" sz="3200" dirty="0"/>
              <a:t>HTTP RESPONSE EXAMPLE</a:t>
            </a:r>
            <a:br>
              <a:rPr lang="en-IN" sz="3200" dirty="0"/>
            </a:br>
            <a:endParaRPr lang="en-IN" dirty="0"/>
          </a:p>
        </p:txBody>
      </p:sp>
      <p:pic>
        <p:nvPicPr>
          <p:cNvPr id="6" name="Picture 2">
            <a:extLst>
              <a:ext uri="{FF2B5EF4-FFF2-40B4-BE49-F238E27FC236}">
                <a16:creationId xmlns:a16="http://schemas.microsoft.com/office/drawing/2014/main" id="{8ECF78BC-59EA-4099-B475-939A14230BE9}"/>
              </a:ext>
            </a:extLst>
          </p:cNvPr>
          <p:cNvPicPr>
            <a:picLocks noChangeAspect="1" noChangeArrowheads="1"/>
          </p:cNvPicPr>
          <p:nvPr/>
        </p:nvPicPr>
        <p:blipFill>
          <a:blip r:embed="rId2"/>
          <a:srcRect/>
          <a:stretch>
            <a:fillRect/>
          </a:stretch>
        </p:blipFill>
        <p:spPr bwMode="auto">
          <a:xfrm>
            <a:off x="1127448" y="1124744"/>
            <a:ext cx="8786543" cy="5047547"/>
          </a:xfrm>
          <a:prstGeom prst="rect">
            <a:avLst/>
          </a:prstGeom>
          <a:noFill/>
          <a:ln w="9525">
            <a:noFill/>
            <a:miter lim="800000"/>
            <a:headEnd/>
            <a:tailEnd/>
          </a:ln>
          <a:effectLst/>
        </p:spPr>
      </p:pic>
    </p:spTree>
    <p:extLst>
      <p:ext uri="{BB962C8B-B14F-4D97-AF65-F5344CB8AC3E}">
        <p14:creationId xmlns:p14="http://schemas.microsoft.com/office/powerpoint/2010/main" val="156357584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sz="3200" dirty="0"/>
              <a:t>Response fields</a:t>
            </a:r>
            <a:endParaRPr lang="en-IN" dirty="0"/>
          </a:p>
        </p:txBody>
      </p:sp>
      <p:sp>
        <p:nvSpPr>
          <p:cNvPr id="3" name="Content Placeholder 2"/>
          <p:cNvSpPr>
            <a:spLocks noGrp="1"/>
          </p:cNvSpPr>
          <p:nvPr>
            <p:ph idx="1"/>
          </p:nvPr>
        </p:nvSpPr>
        <p:spPr>
          <a:xfrm>
            <a:off x="335360" y="1484784"/>
            <a:ext cx="11521280" cy="4206768"/>
          </a:xfrm>
        </p:spPr>
        <p:txBody>
          <a:bodyPr/>
          <a:lstStyle/>
          <a:p>
            <a:r>
              <a:rPr lang="en-US" sz="2000" dirty="0"/>
              <a:t>ETag (entity tag) header field is used to determine if a </a:t>
            </a:r>
            <a:r>
              <a:rPr lang="en-US" sz="2000" dirty="0">
                <a:solidFill>
                  <a:srgbClr val="FF0000"/>
                </a:solidFill>
              </a:rPr>
              <a:t>cached version</a:t>
            </a:r>
            <a:r>
              <a:rPr lang="en-US" sz="2000" dirty="0"/>
              <a:t> of the requested resource is</a:t>
            </a:r>
            <a:r>
              <a:rPr lang="en-US" sz="2000" dirty="0">
                <a:solidFill>
                  <a:srgbClr val="FF0000"/>
                </a:solidFill>
              </a:rPr>
              <a:t> identical to the current version </a:t>
            </a:r>
            <a:r>
              <a:rPr lang="en-US" sz="2000" dirty="0"/>
              <a:t>of the resource on the server.</a:t>
            </a:r>
          </a:p>
          <a:p>
            <a:r>
              <a:rPr lang="en-US" sz="2000" dirty="0"/>
              <a:t> </a:t>
            </a:r>
            <a:r>
              <a:rPr lang="en-US" sz="2000" i="1" dirty="0"/>
              <a:t>Content-Type</a:t>
            </a:r>
            <a:r>
              <a:rPr lang="en-US" sz="2000" dirty="0"/>
              <a:t> specifies the </a:t>
            </a:r>
            <a:r>
              <a:rPr lang="en-US" sz="2000" dirty="0">
                <a:solidFill>
                  <a:srgbClr val="FF0000"/>
                </a:solidFill>
              </a:rPr>
              <a:t>Internet media type</a:t>
            </a:r>
            <a:r>
              <a:rPr lang="en-US" sz="2000" dirty="0"/>
              <a:t> of the data conveyed by the HTTP message</a:t>
            </a:r>
          </a:p>
          <a:p>
            <a:r>
              <a:rPr lang="en-US" sz="2000" dirty="0"/>
              <a:t> </a:t>
            </a:r>
            <a:r>
              <a:rPr lang="en-US" sz="2000" i="1" dirty="0"/>
              <a:t>Content-Length</a:t>
            </a:r>
            <a:r>
              <a:rPr lang="en-US" sz="2000" dirty="0"/>
              <a:t> indicates its </a:t>
            </a:r>
            <a:r>
              <a:rPr lang="en-US" sz="2000" dirty="0">
                <a:solidFill>
                  <a:srgbClr val="FF0000"/>
                </a:solidFill>
              </a:rPr>
              <a:t>length in bytes</a:t>
            </a:r>
            <a:r>
              <a:rPr lang="en-US" sz="2000" dirty="0"/>
              <a:t>.</a:t>
            </a:r>
          </a:p>
          <a:p>
            <a:r>
              <a:rPr lang="en-US" sz="2000" i="1" dirty="0"/>
              <a:t>Accept-Ranges: bytes:</a:t>
            </a:r>
            <a:r>
              <a:rPr lang="en-US" sz="2000" dirty="0"/>
              <a:t> HTTP/1.1 webserver publishes its ability to respond to requests for certain </a:t>
            </a:r>
            <a:r>
              <a:rPr lang="en-US" sz="2000" dirty="0">
                <a:solidFill>
                  <a:srgbClr val="FF0000"/>
                </a:solidFill>
              </a:rPr>
              <a:t>byte ranges of the document </a:t>
            </a:r>
            <a:r>
              <a:rPr lang="en-US" sz="2000" dirty="0"/>
              <a:t>by setting the field </a:t>
            </a:r>
            <a:r>
              <a:rPr lang="en-US" sz="2000" i="1" dirty="0"/>
              <a:t>Accept-Ranges: bytes</a:t>
            </a:r>
            <a:r>
              <a:rPr lang="en-US" sz="2000" dirty="0"/>
              <a:t>.</a:t>
            </a:r>
          </a:p>
          <a:p>
            <a:r>
              <a:rPr lang="en-US" sz="2000" i="1" dirty="0"/>
              <a:t>Connection: close</a:t>
            </a:r>
            <a:r>
              <a:rPr lang="en-US" sz="2000" dirty="0"/>
              <a:t> is sent, it means that the web server will </a:t>
            </a:r>
            <a:r>
              <a:rPr lang="en-US" sz="2000" dirty="0">
                <a:solidFill>
                  <a:srgbClr val="FF0000"/>
                </a:solidFill>
              </a:rPr>
              <a:t>close the TCP connection </a:t>
            </a:r>
            <a:r>
              <a:rPr lang="en-US" sz="2000" dirty="0"/>
              <a:t>immediately after the transfer of this response.</a:t>
            </a:r>
          </a:p>
          <a:p>
            <a:r>
              <a:rPr lang="en-US" sz="2000" dirty="0"/>
              <a:t>Most of the header lines are optional.</a:t>
            </a:r>
          </a:p>
          <a:p>
            <a:r>
              <a:rPr lang="en-US" sz="2000" dirty="0"/>
              <a:t>A </a:t>
            </a:r>
            <a:r>
              <a:rPr lang="en-US" sz="2000" i="1" dirty="0"/>
              <a:t>Content-Encoding</a:t>
            </a:r>
            <a:r>
              <a:rPr lang="en-US" sz="2000" dirty="0"/>
              <a:t>  can be used to </a:t>
            </a:r>
            <a:r>
              <a:rPr lang="en-US" sz="2000" b="1" dirty="0">
                <a:solidFill>
                  <a:srgbClr val="FF0000"/>
                </a:solidFill>
              </a:rPr>
              <a:t>compress the transmitted data</a:t>
            </a:r>
            <a:r>
              <a:rPr lang="en-US" sz="2000" dirty="0"/>
              <a:t>.</a:t>
            </a:r>
          </a:p>
        </p:txBody>
      </p:sp>
    </p:spTree>
    <p:extLst>
      <p:ext uri="{BB962C8B-B14F-4D97-AF65-F5344CB8AC3E}">
        <p14:creationId xmlns:p14="http://schemas.microsoft.com/office/powerpoint/2010/main" val="1341403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sz="3200" dirty="0"/>
              <a:t>Multipurpose Internet Mail Extensions (MIME)</a:t>
            </a:r>
            <a:endParaRPr lang="en-IN" dirty="0"/>
          </a:p>
        </p:txBody>
      </p:sp>
      <p:sp>
        <p:nvSpPr>
          <p:cNvPr id="3" name="Content Placeholder 2"/>
          <p:cNvSpPr>
            <a:spLocks noGrp="1"/>
          </p:cNvSpPr>
          <p:nvPr>
            <p:ph idx="1"/>
          </p:nvPr>
        </p:nvSpPr>
        <p:spPr>
          <a:xfrm>
            <a:off x="335360" y="1062000"/>
            <a:ext cx="11521280" cy="4629552"/>
          </a:xfrm>
        </p:spPr>
        <p:txBody>
          <a:bodyPr/>
          <a:lstStyle/>
          <a:p>
            <a:r>
              <a:rPr lang="en-US" sz="2000" dirty="0"/>
              <a:t>MIME is an internet standard that specifies the </a:t>
            </a:r>
            <a:r>
              <a:rPr lang="en-US" sz="2000" dirty="0">
                <a:highlight>
                  <a:srgbClr val="FFFF00"/>
                </a:highlight>
              </a:rPr>
              <a:t>data format of the content that the server is transmitting to the browser</a:t>
            </a:r>
            <a:r>
              <a:rPr lang="en-US" sz="2000" dirty="0"/>
              <a:t>, so that programs can interpret the data correctly.</a:t>
            </a:r>
          </a:p>
          <a:p>
            <a:r>
              <a:rPr lang="en-US" sz="2000" dirty="0"/>
              <a:t>Browser needs a format of the document it receives from a web server.</a:t>
            </a:r>
          </a:p>
          <a:p>
            <a:r>
              <a:rPr lang="en-US" sz="2000" dirty="0"/>
              <a:t>MIME Specifies the format of different kinds of docs . Without knowing the form of the document ,browsers would not be able to render it . </a:t>
            </a:r>
          </a:p>
          <a:p>
            <a:r>
              <a:rPr lang="en-US" sz="2000" dirty="0"/>
              <a:t>Web server attaches  MIME format specification to the beginning of the document ,to provide to a browser.</a:t>
            </a:r>
          </a:p>
          <a:p>
            <a:r>
              <a:rPr lang="en-US" sz="2000" dirty="0"/>
              <a:t>When browser receives the document ,it uses MIME format specification to determine what to do with the document.</a:t>
            </a:r>
          </a:p>
          <a:p>
            <a:pPr lvl="1"/>
            <a:r>
              <a:rPr lang="en-US" sz="1600" dirty="0"/>
              <a:t>Syntax : </a:t>
            </a:r>
            <a:r>
              <a:rPr lang="en-US" sz="1600" b="1" dirty="0">
                <a:highlight>
                  <a:srgbClr val="FFFF00"/>
                </a:highlight>
              </a:rPr>
              <a:t>type/subtype</a:t>
            </a:r>
          </a:p>
          <a:p>
            <a:pPr lvl="1"/>
            <a:r>
              <a:rPr lang="en-US" sz="1600" dirty="0"/>
              <a:t>Common MIME types 1) text  2) images 3) video</a:t>
            </a:r>
          </a:p>
          <a:p>
            <a:pPr lvl="1"/>
            <a:r>
              <a:rPr lang="en-US" sz="1600" dirty="0" err="1"/>
              <a:t>SubTypes</a:t>
            </a:r>
            <a:r>
              <a:rPr lang="en-US" sz="1600" dirty="0"/>
              <a:t>-text </a:t>
            </a:r>
            <a:r>
              <a:rPr lang="en-US" sz="1600" dirty="0">
                <a:sym typeface="Wingdings" panose="05000000000000000000" pitchFamily="2" charset="2"/>
              </a:rPr>
              <a:t></a:t>
            </a:r>
            <a:r>
              <a:rPr lang="en-US" sz="1600" dirty="0" err="1"/>
              <a:t>plain,html</a:t>
            </a:r>
            <a:r>
              <a:rPr lang="en-US" sz="1600" dirty="0"/>
              <a:t>, </a:t>
            </a:r>
            <a:r>
              <a:rPr lang="en-US" sz="1600" dirty="0" err="1"/>
              <a:t>images</a:t>
            </a:r>
            <a:r>
              <a:rPr lang="en-US" sz="1600" dirty="0" err="1">
                <a:sym typeface="Wingdings" panose="05000000000000000000" pitchFamily="2" charset="2"/>
              </a:rPr>
              <a:t></a:t>
            </a:r>
            <a:r>
              <a:rPr lang="en-US" sz="1600" dirty="0" err="1"/>
              <a:t>gif,jpeg</a:t>
            </a:r>
            <a:r>
              <a:rPr lang="en-US" sz="1600" dirty="0"/>
              <a:t>, </a:t>
            </a:r>
            <a:r>
              <a:rPr lang="en-US" sz="1600" dirty="0" err="1"/>
              <a:t>video</a:t>
            </a:r>
            <a:r>
              <a:rPr lang="en-US" sz="1600" dirty="0" err="1">
                <a:sym typeface="Wingdings" panose="05000000000000000000" pitchFamily="2" charset="2"/>
              </a:rPr>
              <a:t></a:t>
            </a:r>
            <a:r>
              <a:rPr lang="en-US" sz="1600" dirty="0" err="1"/>
              <a:t>mpeg</a:t>
            </a:r>
            <a:r>
              <a:rPr lang="en-US" sz="1600" dirty="0"/>
              <a:t>, </a:t>
            </a:r>
            <a:r>
              <a:rPr lang="en-US" sz="1600" dirty="0" err="1"/>
              <a:t>quicktime</a:t>
            </a:r>
            <a:endParaRPr lang="en-US" sz="1600" dirty="0"/>
          </a:p>
          <a:p>
            <a:pPr lvl="1"/>
            <a:r>
              <a:rPr lang="en-US" sz="1600" dirty="0"/>
              <a:t> Examples: text/plain, text/html, image/</a:t>
            </a:r>
            <a:r>
              <a:rPr lang="en-US" sz="1600" dirty="0" err="1"/>
              <a:t>gif,image</a:t>
            </a:r>
            <a:r>
              <a:rPr lang="en-US" sz="1600" dirty="0"/>
              <a:t>/jpeg</a:t>
            </a:r>
          </a:p>
          <a:p>
            <a:pPr lvl="1"/>
            <a:r>
              <a:rPr lang="en-US" sz="1600" dirty="0"/>
              <a:t>MIME type text/plain indicates that the sent information is text that can be displayed directly.</a:t>
            </a:r>
          </a:p>
          <a:p>
            <a:pPr lvl="1"/>
            <a:r>
              <a:rPr lang="en-US" sz="1600" dirty="0"/>
              <a:t>Similarly, the MIME type image/jpeg indicates that the content is a JPEG image.</a:t>
            </a:r>
          </a:p>
          <a:p>
            <a:pPr lvl="1"/>
            <a:endParaRPr lang="en-US" sz="1600" dirty="0"/>
          </a:p>
        </p:txBody>
      </p:sp>
    </p:spTree>
    <p:extLst>
      <p:ext uri="{BB962C8B-B14F-4D97-AF65-F5344CB8AC3E}">
        <p14:creationId xmlns:p14="http://schemas.microsoft.com/office/powerpoint/2010/main" val="34830013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
                                            <p:txEl>
                                              <p:pRg st="9" end="9"/>
                                            </p:txEl>
                                          </p:spTgt>
                                        </p:tgtEl>
                                        <p:attrNameLst>
                                          <p:attrName>style.visibility</p:attrName>
                                        </p:attrNameLst>
                                      </p:cBhvr>
                                      <p:to>
                                        <p:strVal val="visible"/>
                                      </p:to>
                                    </p:set>
                                    <p:anim calcmode="lin" valueType="num">
                                      <p:cBhvr additive="base">
                                        <p:cTn id="5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 calcmode="lin" valueType="num">
                                      <p:cBhvr additive="base">
                                        <p:cTn id="5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sz="3200" dirty="0"/>
              <a:t>Important MIME types for Web developers</a:t>
            </a:r>
            <a:br>
              <a:rPr lang="en-US" sz="3200" dirty="0"/>
            </a:br>
            <a:br>
              <a:rPr lang="en-US" sz="3200" dirty="0"/>
            </a:br>
            <a:endParaRPr lang="en-IN" dirty="0"/>
          </a:p>
        </p:txBody>
      </p:sp>
      <p:sp>
        <p:nvSpPr>
          <p:cNvPr id="3" name="Content Placeholder 2"/>
          <p:cNvSpPr>
            <a:spLocks noGrp="1"/>
          </p:cNvSpPr>
          <p:nvPr>
            <p:ph idx="1"/>
          </p:nvPr>
        </p:nvSpPr>
        <p:spPr>
          <a:xfrm>
            <a:off x="1199456" y="1196752"/>
            <a:ext cx="10657184" cy="4494800"/>
          </a:xfrm>
        </p:spPr>
        <p:txBody>
          <a:bodyPr/>
          <a:lstStyle/>
          <a:p>
            <a:r>
              <a:rPr lang="en-US" sz="1600" dirty="0"/>
              <a:t>application/octet-stream : Default for binary files.</a:t>
            </a:r>
          </a:p>
          <a:p>
            <a:r>
              <a:rPr lang="en-US" sz="1600" dirty="0"/>
              <a:t>text/plain: Default for textual files. </a:t>
            </a:r>
          </a:p>
          <a:p>
            <a:r>
              <a:rPr lang="en-US" sz="1600" dirty="0"/>
              <a:t>text/</a:t>
            </a:r>
            <a:r>
              <a:rPr lang="en-US" sz="1600" dirty="0" err="1"/>
              <a:t>css</a:t>
            </a:r>
            <a:r>
              <a:rPr lang="en-US" sz="1600" dirty="0"/>
              <a:t> : CSS files used to style a Web page</a:t>
            </a:r>
          </a:p>
          <a:p>
            <a:r>
              <a:rPr lang="en-US" sz="1600" dirty="0"/>
              <a:t>text/html : HTML content should be served</a:t>
            </a:r>
          </a:p>
          <a:p>
            <a:r>
              <a:rPr lang="en-US" sz="1600" dirty="0"/>
              <a:t>text/</a:t>
            </a:r>
            <a:r>
              <a:rPr lang="en-US" sz="1600" dirty="0" err="1"/>
              <a:t>javascript</a:t>
            </a:r>
            <a:r>
              <a:rPr lang="en-US" sz="1600" dirty="0"/>
              <a:t> :JavaScript content should always be served </a:t>
            </a:r>
          </a:p>
          <a:p>
            <a:r>
              <a:rPr lang="en-US" sz="1600" dirty="0"/>
              <a:t>image/</a:t>
            </a:r>
            <a:r>
              <a:rPr lang="en-US" sz="1600" dirty="0" err="1"/>
              <a:t>apng</a:t>
            </a:r>
            <a:r>
              <a:rPr lang="en-US" sz="1600" dirty="0"/>
              <a:t> : Animated Portable Network Graphics (APNG)</a:t>
            </a:r>
          </a:p>
          <a:p>
            <a:r>
              <a:rPr lang="en-US" sz="1600" dirty="0"/>
              <a:t>image/</a:t>
            </a:r>
            <a:r>
              <a:rPr lang="en-US" sz="1600" dirty="0" err="1"/>
              <a:t>avif</a:t>
            </a:r>
            <a:r>
              <a:rPr lang="en-US" sz="1600" dirty="0"/>
              <a:t> : AV1 Image File Format (AVIF)</a:t>
            </a:r>
          </a:p>
          <a:p>
            <a:r>
              <a:rPr lang="en-US" sz="1600" dirty="0"/>
              <a:t>image/gif: Graphics Interchange Format (GIF)</a:t>
            </a:r>
          </a:p>
          <a:p>
            <a:r>
              <a:rPr lang="en-US" sz="1600" dirty="0"/>
              <a:t>image/jpeg: Joint Photographic Expert Group image (JPEG)</a:t>
            </a:r>
          </a:p>
          <a:p>
            <a:r>
              <a:rPr lang="en-US" sz="1600" dirty="0"/>
              <a:t>image/</a:t>
            </a:r>
            <a:r>
              <a:rPr lang="en-US" sz="1600" dirty="0" err="1"/>
              <a:t>png</a:t>
            </a:r>
            <a:r>
              <a:rPr lang="en-US" sz="1600" dirty="0"/>
              <a:t> : Portable Network Graphics (PNG)</a:t>
            </a:r>
          </a:p>
          <a:p>
            <a:r>
              <a:rPr lang="en-US" sz="1600" dirty="0"/>
              <a:t>image/</a:t>
            </a:r>
            <a:r>
              <a:rPr lang="en-US" sz="1600" dirty="0" err="1"/>
              <a:t>svg+xml</a:t>
            </a:r>
            <a:r>
              <a:rPr lang="en-US" sz="1600" dirty="0"/>
              <a:t> : Scalable Vector Graphics (SVG)</a:t>
            </a:r>
          </a:p>
          <a:p>
            <a:r>
              <a:rPr lang="en-US" sz="1600" dirty="0"/>
              <a:t>image/</a:t>
            </a:r>
            <a:r>
              <a:rPr lang="en-US" sz="1600" dirty="0" err="1"/>
              <a:t>webp</a:t>
            </a:r>
            <a:r>
              <a:rPr lang="en-US" sz="1600" dirty="0"/>
              <a:t> : Web Picture format (WEBP)</a:t>
            </a:r>
          </a:p>
          <a:p>
            <a:r>
              <a:rPr lang="en-US" sz="1600" dirty="0"/>
              <a:t>audio/</a:t>
            </a:r>
            <a:r>
              <a:rPr lang="en-US" sz="1600" dirty="0" err="1"/>
              <a:t>wave,audio</a:t>
            </a:r>
            <a:r>
              <a:rPr lang="en-US" sz="1600" dirty="0"/>
              <a:t>/wav audio/x-wav audio/x-</a:t>
            </a:r>
            <a:r>
              <a:rPr lang="en-US" sz="1600" dirty="0" err="1"/>
              <a:t>pn</a:t>
            </a:r>
            <a:r>
              <a:rPr lang="en-US" sz="1600" dirty="0"/>
              <a:t>-wav : An audio file in the WAVE container format. </a:t>
            </a:r>
          </a:p>
          <a:p>
            <a:r>
              <a:rPr lang="en-US" sz="1600" dirty="0"/>
              <a:t>audio/</a:t>
            </a:r>
            <a:r>
              <a:rPr lang="en-US" sz="1600" dirty="0" err="1"/>
              <a:t>webm</a:t>
            </a:r>
            <a:r>
              <a:rPr lang="en-US" sz="1600" dirty="0"/>
              <a:t> : An audio file in the </a:t>
            </a:r>
            <a:r>
              <a:rPr lang="en-US" sz="1600" dirty="0" err="1"/>
              <a:t>WebM</a:t>
            </a:r>
            <a:r>
              <a:rPr lang="en-US" sz="1600" dirty="0"/>
              <a:t> container format. </a:t>
            </a:r>
          </a:p>
          <a:p>
            <a:r>
              <a:rPr lang="en-US" sz="1600" dirty="0"/>
              <a:t>video/</a:t>
            </a:r>
            <a:r>
              <a:rPr lang="en-US" sz="1600" dirty="0" err="1"/>
              <a:t>webm</a:t>
            </a:r>
            <a:r>
              <a:rPr lang="en-US" sz="1600" dirty="0"/>
              <a:t> : A video file, possibly with audio, in the </a:t>
            </a:r>
            <a:r>
              <a:rPr lang="en-US" sz="1600" dirty="0" err="1"/>
              <a:t>WebM</a:t>
            </a:r>
            <a:r>
              <a:rPr lang="en-US" sz="1600" dirty="0"/>
              <a:t> container format.</a:t>
            </a:r>
          </a:p>
          <a:p>
            <a:r>
              <a:rPr lang="en-US" sz="1600" dirty="0"/>
              <a:t>audio/</a:t>
            </a:r>
            <a:r>
              <a:rPr lang="en-US" sz="1600" dirty="0" err="1"/>
              <a:t>ogg</a:t>
            </a:r>
            <a:r>
              <a:rPr lang="en-US" sz="1600" dirty="0"/>
              <a:t> : An audio file in the </a:t>
            </a:r>
            <a:r>
              <a:rPr lang="en-US" sz="1600" dirty="0" err="1"/>
              <a:t>Ogg</a:t>
            </a:r>
            <a:r>
              <a:rPr lang="en-US" sz="1600" dirty="0"/>
              <a:t> container format. </a:t>
            </a:r>
          </a:p>
          <a:p>
            <a:r>
              <a:rPr lang="en-US" sz="1600" dirty="0"/>
              <a:t>video/</a:t>
            </a:r>
            <a:r>
              <a:rPr lang="en-US" sz="1600" dirty="0" err="1"/>
              <a:t>ogg</a:t>
            </a:r>
            <a:r>
              <a:rPr lang="en-US" sz="1600" dirty="0"/>
              <a:t> : A video file, possibly with audio, in the </a:t>
            </a:r>
            <a:r>
              <a:rPr lang="en-US" sz="1600" dirty="0" err="1"/>
              <a:t>Ogg</a:t>
            </a:r>
            <a:r>
              <a:rPr lang="en-US" sz="1600" dirty="0"/>
              <a:t> container format</a:t>
            </a:r>
          </a:p>
        </p:txBody>
      </p:sp>
    </p:spTree>
    <p:extLst>
      <p:ext uri="{BB962C8B-B14F-4D97-AF65-F5344CB8AC3E}">
        <p14:creationId xmlns:p14="http://schemas.microsoft.com/office/powerpoint/2010/main" val="139830557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sz="3200" dirty="0"/>
              <a:t>Client-Side Caching</a:t>
            </a:r>
            <a:endParaRPr lang="en-IN" dirty="0"/>
          </a:p>
        </p:txBody>
      </p:sp>
      <p:sp>
        <p:nvSpPr>
          <p:cNvPr id="3" name="Content Placeholder 2"/>
          <p:cNvSpPr>
            <a:spLocks noGrp="1"/>
          </p:cNvSpPr>
          <p:nvPr>
            <p:ph idx="1"/>
          </p:nvPr>
        </p:nvSpPr>
        <p:spPr>
          <a:xfrm>
            <a:off x="335360" y="1484784"/>
            <a:ext cx="11521280" cy="4206768"/>
          </a:xfrm>
        </p:spPr>
        <p:txBody>
          <a:bodyPr/>
          <a:lstStyle/>
          <a:p>
            <a:r>
              <a:rPr lang="en-US" sz="2000" dirty="0"/>
              <a:t>Browsers often cache (save on disk) recently viewed web pages for quick reloading. </a:t>
            </a:r>
          </a:p>
          <a:p>
            <a:r>
              <a:rPr lang="en-US" sz="2000" dirty="0"/>
              <a:t>If there are no changes between the version stored in the cache and the current version on the web, this speeds up your browsing experience. </a:t>
            </a:r>
          </a:p>
          <a:p>
            <a:r>
              <a:rPr lang="en-US" sz="2000" dirty="0"/>
              <a:t>An HTTP response can indicate the length of time for which the content remains “fresh.” </a:t>
            </a:r>
          </a:p>
          <a:p>
            <a:r>
              <a:rPr lang="en-US" sz="2000" dirty="0"/>
              <a:t>If this amount of time has not been reached, the browser can avoid another request to the server.</a:t>
            </a:r>
          </a:p>
          <a:p>
            <a:r>
              <a:rPr lang="en-US" sz="2000" dirty="0"/>
              <a:t> If not, the browser loads the document from the cache. Similarly, there’s also the “not modified” HTTP response, indicating that the file content has not changed since it was last requested (which is information that’s send in the request). </a:t>
            </a:r>
          </a:p>
          <a:p>
            <a:r>
              <a:rPr lang="en-US" sz="2000" dirty="0"/>
              <a:t>Browsers typically do not cache the server’s response to a post request, because the next post might not return the same result. </a:t>
            </a:r>
            <a:endParaRPr lang="en-US" sz="1600" dirty="0"/>
          </a:p>
        </p:txBody>
      </p:sp>
    </p:spTree>
    <p:extLst>
      <p:ext uri="{BB962C8B-B14F-4D97-AF65-F5344CB8AC3E}">
        <p14:creationId xmlns:p14="http://schemas.microsoft.com/office/powerpoint/2010/main" val="3738062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29620" y="3080634"/>
            <a:ext cx="9470836" cy="708406"/>
          </a:xfrm>
        </p:spPr>
        <p:txBody>
          <a:bodyPr/>
          <a:lstStyle/>
          <a:p>
            <a:pPr algn="ctr"/>
            <a:r>
              <a:rPr lang="en-US" sz="2800" dirty="0"/>
              <a:t>Introduction to HTML5</a:t>
            </a:r>
            <a:endParaRPr lang="en-US" dirty="0"/>
          </a:p>
        </p:txBody>
      </p:sp>
    </p:spTree>
    <p:extLst>
      <p:ext uri="{BB962C8B-B14F-4D97-AF65-F5344CB8AC3E}">
        <p14:creationId xmlns:p14="http://schemas.microsoft.com/office/powerpoint/2010/main" val="320588673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sz="3200" dirty="0"/>
              <a:t>Introduction to HTML5</a:t>
            </a:r>
            <a:endParaRPr lang="en-IN" dirty="0"/>
          </a:p>
        </p:txBody>
      </p:sp>
      <p:sp>
        <p:nvSpPr>
          <p:cNvPr id="3" name="Content Placeholder 2"/>
          <p:cNvSpPr>
            <a:spLocks noGrp="1"/>
          </p:cNvSpPr>
          <p:nvPr>
            <p:ph idx="1"/>
          </p:nvPr>
        </p:nvSpPr>
        <p:spPr>
          <a:xfrm>
            <a:off x="609600" y="1268760"/>
            <a:ext cx="11463064" cy="4422792"/>
          </a:xfrm>
        </p:spPr>
        <p:txBody>
          <a:bodyPr/>
          <a:lstStyle/>
          <a:p>
            <a:r>
              <a:rPr lang="en-US" sz="2000" dirty="0"/>
              <a:t>HTML5 is a markup language that specifies the structure and content of documents that are displayed in web browsers.</a:t>
            </a:r>
          </a:p>
          <a:p>
            <a:r>
              <a:rPr lang="en-US" sz="2000" dirty="0"/>
              <a:t>HTML5 is a markup language used for structuring and presenting content on the World Wide Web.</a:t>
            </a:r>
          </a:p>
          <a:p>
            <a:r>
              <a:rPr lang="en-US" sz="2000" dirty="0"/>
              <a:t>It is the fifth and final major HTML version that is a World Wide Web Consortium (W3C) recommendation. </a:t>
            </a:r>
          </a:p>
          <a:p>
            <a:r>
              <a:rPr lang="en-US" sz="2000" dirty="0"/>
              <a:t>The current specification is known as the HTML Living Standard. </a:t>
            </a:r>
          </a:p>
          <a:p>
            <a:r>
              <a:rPr lang="en-US" sz="2000" dirty="0"/>
              <a:t>It is maintained by the Web Hypertext Application Technology Working Group (WHATWG), a consortium of the major browser vendors (Apple, Google, Mozilla, and Microsoft).</a:t>
            </a:r>
          </a:p>
          <a:p>
            <a:r>
              <a:rPr lang="en-US" sz="2000" dirty="0"/>
              <a:t>HTML5 was published as a Working Draft by the W3C in January 2008.</a:t>
            </a:r>
          </a:p>
          <a:p>
            <a:r>
              <a:rPr lang="en-US" sz="2000" dirty="0"/>
              <a:t>In January 2011, the WHATWG renamed its "HTML5" living standard to "HTML".</a:t>
            </a:r>
          </a:p>
          <a:p>
            <a:r>
              <a:rPr lang="en-US" sz="2000" dirty="0"/>
              <a:t>In December 2012, W3C designated HTML5 as a Candidate Recommendation</a:t>
            </a:r>
          </a:p>
          <a:p>
            <a:r>
              <a:rPr lang="en-US" sz="2000" dirty="0"/>
              <a:t>On 28 October 2014, HTML5 was released as a stable W3C Recommendation, meaning the specification process is complete.</a:t>
            </a:r>
          </a:p>
          <a:p>
            <a:endParaRPr lang="en-US" sz="2000" dirty="0"/>
          </a:p>
          <a:p>
            <a:endParaRPr lang="en-US" sz="2000" dirty="0"/>
          </a:p>
          <a:p>
            <a:endParaRPr lang="en-US" sz="2000" dirty="0"/>
          </a:p>
        </p:txBody>
      </p:sp>
    </p:spTree>
    <p:extLst>
      <p:ext uri="{BB962C8B-B14F-4D97-AF65-F5344CB8AC3E}">
        <p14:creationId xmlns:p14="http://schemas.microsoft.com/office/powerpoint/2010/main" val="46934289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sz="3200" dirty="0"/>
              <a:t>First HTML5 Example</a:t>
            </a:r>
            <a:endParaRPr lang="en-IN" dirty="0"/>
          </a:p>
        </p:txBody>
      </p:sp>
      <p:pic>
        <p:nvPicPr>
          <p:cNvPr id="6" name="Picture 5">
            <a:extLst>
              <a:ext uri="{FF2B5EF4-FFF2-40B4-BE49-F238E27FC236}">
                <a16:creationId xmlns:a16="http://schemas.microsoft.com/office/drawing/2014/main" id="{2461855C-9503-4F83-B2E8-2FDF07E0A404}"/>
              </a:ext>
            </a:extLst>
          </p:cNvPr>
          <p:cNvPicPr>
            <a:picLocks noChangeAspect="1"/>
          </p:cNvPicPr>
          <p:nvPr/>
        </p:nvPicPr>
        <p:blipFill>
          <a:blip r:embed="rId2"/>
          <a:stretch>
            <a:fillRect/>
          </a:stretch>
        </p:blipFill>
        <p:spPr>
          <a:xfrm>
            <a:off x="4655840" y="1062000"/>
            <a:ext cx="7343775" cy="4968552"/>
          </a:xfrm>
          <a:prstGeom prst="rect">
            <a:avLst/>
          </a:prstGeom>
        </p:spPr>
      </p:pic>
      <p:sp>
        <p:nvSpPr>
          <p:cNvPr id="7" name="Content Placeholder 2">
            <a:extLst>
              <a:ext uri="{FF2B5EF4-FFF2-40B4-BE49-F238E27FC236}">
                <a16:creationId xmlns:a16="http://schemas.microsoft.com/office/drawing/2014/main" id="{E75E3255-13CE-4D44-A59A-7953C964B340}"/>
              </a:ext>
            </a:extLst>
          </p:cNvPr>
          <p:cNvSpPr>
            <a:spLocks noGrp="1"/>
          </p:cNvSpPr>
          <p:nvPr>
            <p:ph idx="1"/>
          </p:nvPr>
        </p:nvSpPr>
        <p:spPr>
          <a:xfrm>
            <a:off x="551384" y="1268760"/>
            <a:ext cx="3600400" cy="4422792"/>
          </a:xfrm>
        </p:spPr>
        <p:txBody>
          <a:bodyPr/>
          <a:lstStyle/>
          <a:p>
            <a:r>
              <a:rPr lang="en-US" sz="2000" dirty="0"/>
              <a:t>Tag format:</a:t>
            </a:r>
          </a:p>
          <a:p>
            <a:pPr lvl="1"/>
            <a:r>
              <a:rPr lang="en-US" sz="1600" dirty="0"/>
              <a:t>Opening tag: &lt;p&gt;</a:t>
            </a:r>
          </a:p>
          <a:p>
            <a:pPr lvl="1"/>
            <a:r>
              <a:rPr lang="en-US" sz="1600" dirty="0"/>
              <a:t>Closing tag: &lt;/p&gt;</a:t>
            </a:r>
          </a:p>
          <a:p>
            <a:r>
              <a:rPr lang="en-US" sz="2000" dirty="0"/>
              <a:t>The opening tag and its closing tag together specify a container for the content they enclose</a:t>
            </a:r>
          </a:p>
          <a:p>
            <a:r>
              <a:rPr lang="en-US" sz="2000" dirty="0"/>
              <a:t>Not all tags have content</a:t>
            </a:r>
          </a:p>
          <a:p>
            <a:r>
              <a:rPr lang="en-US" sz="2000" dirty="0"/>
              <a:t>If a tag has no content, its form is &lt;</a:t>
            </a:r>
            <a:r>
              <a:rPr lang="en-US" sz="2000" dirty="0" err="1"/>
              <a:t>br</a:t>
            </a:r>
            <a:r>
              <a:rPr lang="en-US" sz="2000" dirty="0"/>
              <a:t>/&gt;</a:t>
            </a:r>
          </a:p>
          <a:p>
            <a:r>
              <a:rPr lang="en-US" sz="2000" dirty="0"/>
              <a:t>Comment form: &lt;!-- … --&gt;</a:t>
            </a:r>
          </a:p>
          <a:p>
            <a:r>
              <a:rPr lang="en-US" sz="2000" dirty="0"/>
              <a:t>Browsers ignore comments, unrecognizable tags, line breaks, multiple spaces, and tabs</a:t>
            </a:r>
          </a:p>
          <a:p>
            <a:endParaRPr lang="en-US" sz="2000" dirty="0"/>
          </a:p>
          <a:p>
            <a:endParaRPr lang="en-US" sz="2000" dirty="0"/>
          </a:p>
        </p:txBody>
      </p:sp>
    </p:spTree>
    <p:extLst>
      <p:ext uri="{BB962C8B-B14F-4D97-AF65-F5344CB8AC3E}">
        <p14:creationId xmlns:p14="http://schemas.microsoft.com/office/powerpoint/2010/main" val="306959379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sz="3200" dirty="0"/>
              <a:t>First HTML5 Example</a:t>
            </a:r>
            <a:endParaRPr lang="en-IN" dirty="0"/>
          </a:p>
        </p:txBody>
      </p:sp>
      <p:sp>
        <p:nvSpPr>
          <p:cNvPr id="3" name="Content Placeholder 2"/>
          <p:cNvSpPr>
            <a:spLocks noGrp="1"/>
          </p:cNvSpPr>
          <p:nvPr>
            <p:ph idx="1"/>
          </p:nvPr>
        </p:nvSpPr>
        <p:spPr>
          <a:xfrm>
            <a:off x="479376" y="1124744"/>
            <a:ext cx="11463064" cy="4422792"/>
          </a:xfrm>
        </p:spPr>
        <p:txBody>
          <a:bodyPr/>
          <a:lstStyle/>
          <a:p>
            <a:pPr>
              <a:lnSpc>
                <a:spcPct val="110000"/>
              </a:lnSpc>
            </a:pPr>
            <a:r>
              <a:rPr lang="en-IN" sz="2000" dirty="0"/>
              <a:t>Every XHTML document must begin with:</a:t>
            </a:r>
            <a:r>
              <a:rPr lang="en-IN" sz="2000" b="1" dirty="0">
                <a:solidFill>
                  <a:srgbClr val="FF0000"/>
                </a:solidFill>
              </a:rPr>
              <a:t> &lt;!DOCTYPE html&gt;</a:t>
            </a:r>
          </a:p>
          <a:p>
            <a:r>
              <a:rPr lang="en-US" sz="2000" dirty="0"/>
              <a:t>The &lt;!DOCTYPE&gt; declaration is not an HTML tag; it is an instruction to the web browser about what version of HTML the page is written in.</a:t>
            </a:r>
          </a:p>
          <a:p>
            <a:pPr marL="0" indent="0">
              <a:lnSpc>
                <a:spcPct val="110000"/>
              </a:lnSpc>
              <a:buNone/>
            </a:pPr>
            <a:r>
              <a:rPr lang="en-IN" sz="2000" b="1" dirty="0">
                <a:solidFill>
                  <a:srgbClr val="FF0000"/>
                </a:solidFill>
              </a:rPr>
              <a:t> - &lt;html&gt;, &lt;head&gt;, &lt;title&gt;, and &lt;body&gt; </a:t>
            </a:r>
            <a:r>
              <a:rPr lang="en-IN" sz="2000" dirty="0"/>
              <a:t>are required in every document</a:t>
            </a:r>
          </a:p>
          <a:p>
            <a:pPr marL="0" indent="0">
              <a:lnSpc>
                <a:spcPct val="110000"/>
              </a:lnSpc>
              <a:buNone/>
            </a:pPr>
            <a:r>
              <a:rPr lang="en-IN" sz="2000" dirty="0"/>
              <a:t>   - The whole document must have </a:t>
            </a:r>
            <a:r>
              <a:rPr lang="en-IN" sz="2000" dirty="0">
                <a:solidFill>
                  <a:srgbClr val="FF0000"/>
                </a:solidFill>
              </a:rPr>
              <a:t>&lt;html&gt; as its root.</a:t>
            </a:r>
            <a:r>
              <a:rPr lang="en-IN" sz="2000" dirty="0"/>
              <a:t> A document consists of a head and a body </a:t>
            </a:r>
          </a:p>
          <a:p>
            <a:pPr>
              <a:lnSpc>
                <a:spcPct val="110000"/>
              </a:lnSpc>
            </a:pPr>
            <a:r>
              <a:rPr lang="en-IN" sz="2000" dirty="0"/>
              <a:t>The </a:t>
            </a:r>
            <a:r>
              <a:rPr lang="en-IN" sz="2000" b="1" dirty="0">
                <a:highlight>
                  <a:srgbClr val="FFFF00"/>
                </a:highlight>
              </a:rPr>
              <a:t>&lt;title&gt; </a:t>
            </a:r>
            <a:r>
              <a:rPr lang="en-IN" sz="2000" dirty="0"/>
              <a:t>tag is used to give the document a title, which is normally displayed in the browser’s window title bar (at the top of the display).</a:t>
            </a:r>
            <a:r>
              <a:rPr lang="en-US" sz="2000" dirty="0"/>
              <a:t>This is called a nested element, because it’s enclosed in the head element’s start and end tags</a:t>
            </a:r>
            <a:endParaRPr lang="en-IN" sz="2000" dirty="0"/>
          </a:p>
          <a:p>
            <a:pPr>
              <a:lnSpc>
                <a:spcPct val="110000"/>
              </a:lnSpc>
            </a:pPr>
            <a:r>
              <a:rPr lang="en-IN" sz="2000" dirty="0"/>
              <a:t>The meta tag is used to </a:t>
            </a:r>
            <a:r>
              <a:rPr lang="en-IN" sz="2000" dirty="0">
                <a:solidFill>
                  <a:srgbClr val="FF0000"/>
                </a:solidFill>
              </a:rPr>
              <a:t>provide the character set used</a:t>
            </a:r>
            <a:r>
              <a:rPr lang="en-IN" sz="2000" dirty="0"/>
              <a:t>    </a:t>
            </a:r>
            <a:r>
              <a:rPr lang="en-IN" sz="2000" dirty="0">
                <a:highlight>
                  <a:srgbClr val="FFFF00"/>
                </a:highlight>
              </a:rPr>
              <a:t>&lt;meta charset = ″utf-8″ /&gt;</a:t>
            </a:r>
          </a:p>
          <a:p>
            <a:pPr>
              <a:lnSpc>
                <a:spcPct val="110000"/>
              </a:lnSpc>
            </a:pPr>
            <a:r>
              <a:rPr lang="en-IN" sz="2000" dirty="0"/>
              <a:t>UTF-8 Unicode Transformation Format(8 bit blocks to represent a character)</a:t>
            </a:r>
          </a:p>
          <a:p>
            <a:pPr>
              <a:lnSpc>
                <a:spcPct val="110000"/>
              </a:lnSpc>
            </a:pPr>
            <a:r>
              <a:rPr lang="en-IN" sz="2000" dirty="0"/>
              <a:t>Unicode-international encoding standard. Charset for all languages.it assigns a unique number for every character called code point,.0-127 chars identical to ASCII Unicode can be implemented by different character encodings. </a:t>
            </a:r>
          </a:p>
          <a:p>
            <a:pPr>
              <a:lnSpc>
                <a:spcPct val="110000"/>
              </a:lnSpc>
            </a:pPr>
            <a:r>
              <a:rPr lang="en-IN" sz="2000" dirty="0"/>
              <a:t>The Unicode standard defines UTF-8, UTF-16, and UTF-32, and several other encodings are in use</a:t>
            </a:r>
          </a:p>
          <a:p>
            <a:pPr>
              <a:lnSpc>
                <a:spcPct val="110000"/>
              </a:lnSpc>
            </a:pPr>
            <a:endParaRPr lang="en-IN" sz="2000" dirty="0"/>
          </a:p>
          <a:p>
            <a:endParaRPr lang="en-US" sz="2000" dirty="0"/>
          </a:p>
        </p:txBody>
      </p:sp>
    </p:spTree>
    <p:extLst>
      <p:ext uri="{BB962C8B-B14F-4D97-AF65-F5344CB8AC3E}">
        <p14:creationId xmlns:p14="http://schemas.microsoft.com/office/powerpoint/2010/main" val="375584784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sz="3200" dirty="0"/>
              <a:t>W3C HTML5 Validation Service</a:t>
            </a:r>
            <a:endParaRPr lang="en-IN" dirty="0"/>
          </a:p>
        </p:txBody>
      </p:sp>
      <p:sp>
        <p:nvSpPr>
          <p:cNvPr id="7" name="Rectangle 3">
            <a:extLst>
              <a:ext uri="{FF2B5EF4-FFF2-40B4-BE49-F238E27FC236}">
                <a16:creationId xmlns:a16="http://schemas.microsoft.com/office/drawing/2014/main" id="{F3A92822-290F-44A0-8C53-4869213FE44D}"/>
              </a:ext>
            </a:extLst>
          </p:cNvPr>
          <p:cNvSpPr>
            <a:spLocks noGrp="1" noChangeArrowheads="1"/>
          </p:cNvSpPr>
          <p:nvPr>
            <p:ph idx="1"/>
          </p:nvPr>
        </p:nvSpPr>
        <p:spPr>
          <a:xfrm>
            <a:off x="609600" y="1425575"/>
            <a:ext cx="10972800" cy="4697413"/>
          </a:xfrm>
        </p:spPr>
        <p:txBody>
          <a:bodyPr>
            <a:normAutofit fontScale="92500"/>
          </a:bodyPr>
          <a:lstStyle/>
          <a:p>
            <a:r>
              <a:rPr lang="en-US" dirty="0"/>
              <a:t>The World Wide Web Consortium (W3C) provides a validation service (at validator.w3.org) for checking a document’s syntax</a:t>
            </a:r>
          </a:p>
          <a:p>
            <a:r>
              <a:rPr lang="en-US" dirty="0"/>
              <a:t>XHTML documents</a:t>
            </a:r>
          </a:p>
          <a:p>
            <a:pPr lvl="1" eaLnBrk="1" hangingPunct="1"/>
            <a:r>
              <a:rPr lang="en-US" sz="2400" dirty="0"/>
              <a:t>Text editor (e.g. Notepad, </a:t>
            </a:r>
            <a:r>
              <a:rPr lang="en-US" sz="2400" dirty="0" err="1"/>
              <a:t>Wordpad</a:t>
            </a:r>
            <a:r>
              <a:rPr lang="en-US" sz="2400" dirty="0"/>
              <a:t>, sublime, etc.) or </a:t>
            </a:r>
          </a:p>
          <a:p>
            <a:pPr lvl="1" eaLnBrk="1" hangingPunct="1"/>
            <a:r>
              <a:rPr lang="en-US" sz="2400" dirty="0"/>
              <a:t> Use software like Expression Web or Dreamweaver/</a:t>
            </a:r>
            <a:r>
              <a:rPr lang="en-US" sz="2400" dirty="0" err="1"/>
              <a:t>Frontpage</a:t>
            </a:r>
            <a:endParaRPr lang="en-US" sz="2400" dirty="0"/>
          </a:p>
          <a:p>
            <a:pPr lvl="1" eaLnBrk="1" hangingPunct="1"/>
            <a:r>
              <a:rPr lang="en-US" sz="2400" dirty="0">
                <a:latin typeface="Lucida Console" pitchFamily="49" charset="0"/>
              </a:rPr>
              <a:t>.html</a:t>
            </a:r>
            <a:r>
              <a:rPr lang="en-US" sz="2400" dirty="0"/>
              <a:t> or </a:t>
            </a:r>
            <a:r>
              <a:rPr lang="en-US" sz="2400" dirty="0">
                <a:latin typeface="Lucida Console" pitchFamily="49" charset="0"/>
              </a:rPr>
              <a:t>.</a:t>
            </a:r>
            <a:r>
              <a:rPr lang="en-US" sz="2400" dirty="0" err="1">
                <a:latin typeface="Lucida Console" pitchFamily="49" charset="0"/>
              </a:rPr>
              <a:t>htm</a:t>
            </a:r>
            <a:r>
              <a:rPr lang="en-US" sz="2400" dirty="0"/>
              <a:t> file-name extension</a:t>
            </a:r>
          </a:p>
          <a:p>
            <a:pPr lvl="1"/>
            <a:r>
              <a:rPr lang="en-US" sz="2400" dirty="0"/>
              <a:t>To use </a:t>
            </a:r>
            <a:r>
              <a:rPr lang="en-US" sz="2400" dirty="0">
                <a:solidFill>
                  <a:srgbClr val="FF0000"/>
                </a:solidFill>
              </a:rPr>
              <a:t>validator.w3.org/#validate-by-upload</a:t>
            </a:r>
            <a:r>
              <a:rPr lang="en-US" sz="2400" dirty="0"/>
              <a:t>, click the Choose File button to select a file from your computer to validate. Next, click More Options.</a:t>
            </a:r>
          </a:p>
          <a:p>
            <a:pPr lvl="1"/>
            <a:r>
              <a:rPr lang="en-US" sz="2400" dirty="0"/>
              <a:t>In the Document Type drop-down list, select HTML5 (experimental). Select the Verbose Output checkbox, then click the Check button to validate your document. </a:t>
            </a:r>
          </a:p>
          <a:p>
            <a:pPr lvl="1"/>
            <a:r>
              <a:rPr lang="en-US" sz="2400" dirty="0"/>
              <a:t>If it contains syntax errors, the validation service displays error messages describing the errors. </a:t>
            </a:r>
          </a:p>
        </p:txBody>
      </p:sp>
    </p:spTree>
    <p:extLst>
      <p:ext uri="{BB962C8B-B14F-4D97-AF65-F5344CB8AC3E}">
        <p14:creationId xmlns:p14="http://schemas.microsoft.com/office/powerpoint/2010/main" val="43182769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29620" y="3080634"/>
            <a:ext cx="9470836" cy="708406"/>
          </a:xfrm>
        </p:spPr>
        <p:txBody>
          <a:bodyPr/>
          <a:lstStyle/>
          <a:p>
            <a:r>
              <a:rPr lang="en-US" dirty="0"/>
              <a:t>Evolution of the Internet and World Wide Web</a:t>
            </a:r>
          </a:p>
        </p:txBody>
      </p:sp>
    </p:spTree>
    <p:extLst>
      <p:ext uri="{BB962C8B-B14F-4D97-AF65-F5344CB8AC3E}">
        <p14:creationId xmlns:p14="http://schemas.microsoft.com/office/powerpoint/2010/main" val="178979477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29620" y="3080634"/>
            <a:ext cx="9470836" cy="708406"/>
          </a:xfrm>
        </p:spPr>
        <p:txBody>
          <a:bodyPr/>
          <a:lstStyle/>
          <a:p>
            <a:pPr algn="ctr"/>
            <a:r>
              <a:rPr lang="en-US" dirty="0"/>
              <a:t>Headings</a:t>
            </a:r>
          </a:p>
        </p:txBody>
      </p:sp>
    </p:spTree>
    <p:extLst>
      <p:ext uri="{BB962C8B-B14F-4D97-AF65-F5344CB8AC3E}">
        <p14:creationId xmlns:p14="http://schemas.microsoft.com/office/powerpoint/2010/main" val="296743074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sz="3200" i="1" dirty="0">
                <a:latin typeface="Arial" pitchFamily="34" charset="0"/>
              </a:rPr>
              <a:t>Headings</a:t>
            </a:r>
            <a:br>
              <a:rPr lang="en-US" sz="2800" i="1" dirty="0">
                <a:latin typeface="Arial" pitchFamily="34" charset="0"/>
              </a:rPr>
            </a:br>
            <a:endParaRPr lang="en-IN" dirty="0"/>
          </a:p>
        </p:txBody>
      </p:sp>
      <p:sp>
        <p:nvSpPr>
          <p:cNvPr id="7" name="Rectangle 3">
            <a:extLst>
              <a:ext uri="{FF2B5EF4-FFF2-40B4-BE49-F238E27FC236}">
                <a16:creationId xmlns:a16="http://schemas.microsoft.com/office/drawing/2014/main" id="{F3A92822-290F-44A0-8C53-4869213FE44D}"/>
              </a:ext>
            </a:extLst>
          </p:cNvPr>
          <p:cNvSpPr>
            <a:spLocks noGrp="1" noChangeArrowheads="1"/>
          </p:cNvSpPr>
          <p:nvPr>
            <p:ph idx="1"/>
          </p:nvPr>
        </p:nvSpPr>
        <p:spPr>
          <a:xfrm>
            <a:off x="479376" y="1124744"/>
            <a:ext cx="10972800" cy="4985445"/>
          </a:xfrm>
        </p:spPr>
        <p:txBody>
          <a:bodyPr>
            <a:normAutofit/>
          </a:bodyPr>
          <a:lstStyle/>
          <a:p>
            <a:pPr lvl="1">
              <a:lnSpc>
                <a:spcPct val="80000"/>
              </a:lnSpc>
            </a:pPr>
            <a:r>
              <a:rPr lang="en-US" sz="2400" dirty="0"/>
              <a:t>HTML headings are titles or subtitles that you want to display on a webpage.</a:t>
            </a:r>
          </a:p>
          <a:p>
            <a:pPr lvl="1">
              <a:lnSpc>
                <a:spcPct val="80000"/>
              </a:lnSpc>
            </a:pPr>
            <a:r>
              <a:rPr lang="en-US" sz="2400" dirty="0"/>
              <a:t>The &lt;h1&gt; to &lt;h6&gt; tags are used to define HTML headings.</a:t>
            </a:r>
          </a:p>
          <a:p>
            <a:pPr lvl="1">
              <a:lnSpc>
                <a:spcPct val="80000"/>
              </a:lnSpc>
            </a:pPr>
            <a:r>
              <a:rPr lang="en-US" sz="2400" dirty="0"/>
              <a:t>&lt;h1&gt; defines the most important heading. &lt;h6&gt; defines the least important heading.</a:t>
            </a:r>
          </a:p>
          <a:p>
            <a:pPr lvl="1">
              <a:lnSpc>
                <a:spcPct val="80000"/>
              </a:lnSpc>
            </a:pPr>
            <a:r>
              <a:rPr lang="en-US" sz="2400" dirty="0"/>
              <a:t>Browsers automatically add some white space (a margin) before and after a heading.</a:t>
            </a:r>
          </a:p>
          <a:p>
            <a:pPr lvl="1">
              <a:lnSpc>
                <a:spcPct val="80000"/>
              </a:lnSpc>
            </a:pPr>
            <a:r>
              <a:rPr lang="en-US" sz="2400" dirty="0"/>
              <a:t>&lt;h1&gt; headings should be used for main headings, followed by &lt;h2&gt; headings, then the less important &lt;h3&gt;, and so on.</a:t>
            </a:r>
          </a:p>
          <a:p>
            <a:pPr lvl="1">
              <a:lnSpc>
                <a:spcPct val="80000"/>
              </a:lnSpc>
            </a:pPr>
            <a:r>
              <a:rPr lang="en-US" sz="2400" dirty="0"/>
              <a:t>Each HTML heading has a default size. However, you can specify the size for any heading with the style attribute, using the CSS font-size property:</a:t>
            </a:r>
          </a:p>
          <a:p>
            <a:pPr lvl="1">
              <a:lnSpc>
                <a:spcPct val="80000"/>
              </a:lnSpc>
            </a:pPr>
            <a:r>
              <a:rPr lang="en-US" sz="2400" dirty="0"/>
              <a:t>Example</a:t>
            </a:r>
          </a:p>
          <a:p>
            <a:pPr marL="355600" lvl="1" indent="0">
              <a:lnSpc>
                <a:spcPct val="80000"/>
              </a:lnSpc>
              <a:buNone/>
            </a:pPr>
            <a:r>
              <a:rPr lang="en-US" sz="2400" dirty="0"/>
              <a:t>	&lt;h1 style="font-size:60px;"&gt;Heading 1&lt;/h1&gt;</a:t>
            </a:r>
          </a:p>
        </p:txBody>
      </p:sp>
    </p:spTree>
    <p:extLst>
      <p:ext uri="{BB962C8B-B14F-4D97-AF65-F5344CB8AC3E}">
        <p14:creationId xmlns:p14="http://schemas.microsoft.com/office/powerpoint/2010/main" val="31743935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sz="3200" i="1" dirty="0">
                <a:latin typeface="Arial" pitchFamily="34" charset="0"/>
              </a:rPr>
              <a:t>Headings</a:t>
            </a:r>
            <a:br>
              <a:rPr lang="en-US" sz="2800" i="1" dirty="0">
                <a:latin typeface="Arial" pitchFamily="34" charset="0"/>
              </a:rPr>
            </a:br>
            <a:endParaRPr lang="en-IN" dirty="0"/>
          </a:p>
        </p:txBody>
      </p:sp>
      <p:sp>
        <p:nvSpPr>
          <p:cNvPr id="7" name="Rectangle 3">
            <a:extLst>
              <a:ext uri="{FF2B5EF4-FFF2-40B4-BE49-F238E27FC236}">
                <a16:creationId xmlns:a16="http://schemas.microsoft.com/office/drawing/2014/main" id="{F3A92822-290F-44A0-8C53-4869213FE44D}"/>
              </a:ext>
            </a:extLst>
          </p:cNvPr>
          <p:cNvSpPr>
            <a:spLocks noGrp="1" noChangeArrowheads="1"/>
          </p:cNvSpPr>
          <p:nvPr>
            <p:ph idx="1"/>
          </p:nvPr>
        </p:nvSpPr>
        <p:spPr>
          <a:xfrm>
            <a:off x="479376" y="1124744"/>
            <a:ext cx="10972800" cy="4985445"/>
          </a:xfrm>
        </p:spPr>
        <p:txBody>
          <a:bodyPr>
            <a:normAutofit fontScale="77500" lnSpcReduction="20000"/>
          </a:bodyPr>
          <a:lstStyle/>
          <a:p>
            <a:pPr lvl="1">
              <a:lnSpc>
                <a:spcPct val="80000"/>
              </a:lnSpc>
            </a:pPr>
            <a:r>
              <a:rPr lang="en-US" sz="2300" dirty="0">
                <a:latin typeface="Arial" pitchFamily="34" charset="0"/>
              </a:rPr>
              <a:t>Six sizes, 1 - 6, specified with </a:t>
            </a:r>
            <a:r>
              <a:rPr lang="en-US" sz="2300" b="1" dirty="0">
                <a:solidFill>
                  <a:schemeClr val="accent2"/>
                </a:solidFill>
                <a:latin typeface="Courier New" pitchFamily="49" charset="0"/>
              </a:rPr>
              <a:t>&lt;h1&gt;</a:t>
            </a:r>
            <a:r>
              <a:rPr lang="en-US" sz="2300" b="1" dirty="0">
                <a:solidFill>
                  <a:schemeClr val="accent2"/>
                </a:solidFill>
                <a:latin typeface="Arial" pitchFamily="34" charset="0"/>
              </a:rPr>
              <a:t> </a:t>
            </a:r>
            <a:r>
              <a:rPr lang="en-US" sz="2300" dirty="0">
                <a:latin typeface="Arial" pitchFamily="34" charset="0"/>
              </a:rPr>
              <a:t>to </a:t>
            </a:r>
            <a:r>
              <a:rPr lang="en-US" sz="2300" b="1" dirty="0">
                <a:solidFill>
                  <a:schemeClr val="accent2"/>
                </a:solidFill>
                <a:latin typeface="Courier New" pitchFamily="49" charset="0"/>
              </a:rPr>
              <a:t>&lt;h6&gt;</a:t>
            </a:r>
          </a:p>
          <a:p>
            <a:pPr lvl="1">
              <a:lnSpc>
                <a:spcPct val="80000"/>
              </a:lnSpc>
            </a:pPr>
            <a:r>
              <a:rPr lang="en-US" sz="2300" dirty="0">
                <a:latin typeface="Arial" pitchFamily="34" charset="0"/>
              </a:rPr>
              <a:t>1, 2, and 3 use font sizes that are larger than the default font size</a:t>
            </a:r>
          </a:p>
          <a:p>
            <a:pPr lvl="1">
              <a:lnSpc>
                <a:spcPct val="80000"/>
              </a:lnSpc>
            </a:pPr>
            <a:r>
              <a:rPr lang="en-US" sz="2300" dirty="0">
                <a:latin typeface="Arial" pitchFamily="34" charset="0"/>
              </a:rPr>
              <a:t>4 uses the default size</a:t>
            </a:r>
          </a:p>
          <a:p>
            <a:pPr lvl="1">
              <a:lnSpc>
                <a:spcPct val="80000"/>
              </a:lnSpc>
            </a:pPr>
            <a:r>
              <a:rPr lang="en-US" sz="2300" dirty="0">
                <a:latin typeface="Arial" pitchFamily="34" charset="0"/>
              </a:rPr>
              <a:t>5 and 6 use smaller font sizes</a:t>
            </a:r>
          </a:p>
          <a:p>
            <a:pPr marL="457200" lvl="1" indent="0">
              <a:buNone/>
            </a:pPr>
            <a:r>
              <a:rPr lang="en-US" dirty="0">
                <a:latin typeface="Lucida Console" pitchFamily="49" charset="0"/>
              </a:rPr>
              <a:t>//header.html</a:t>
            </a:r>
          </a:p>
          <a:p>
            <a:pPr marL="457200" lvl="1" indent="0">
              <a:buNone/>
            </a:pPr>
            <a:r>
              <a:rPr lang="en-US" dirty="0">
                <a:latin typeface="Lucida Console" pitchFamily="49" charset="0"/>
              </a:rPr>
              <a:t>&lt;!DOCTYPE html&gt;</a:t>
            </a:r>
          </a:p>
          <a:p>
            <a:pPr marL="457200" lvl="1" indent="0">
              <a:buNone/>
            </a:pPr>
            <a:r>
              <a:rPr lang="en-US" dirty="0">
                <a:latin typeface="Lucida Console" pitchFamily="49" charset="0"/>
              </a:rPr>
              <a:t>&lt;html&gt;</a:t>
            </a:r>
          </a:p>
          <a:p>
            <a:pPr marL="457200" lvl="1" indent="0">
              <a:buNone/>
            </a:pPr>
            <a:r>
              <a:rPr lang="en-US" dirty="0">
                <a:latin typeface="Lucida Console" pitchFamily="49" charset="0"/>
              </a:rPr>
              <a:t>  &lt;head&gt; </a:t>
            </a:r>
          </a:p>
          <a:p>
            <a:pPr marL="457200" lvl="1" indent="0">
              <a:buNone/>
            </a:pPr>
            <a:r>
              <a:rPr lang="en-US" dirty="0">
                <a:latin typeface="Lucida Console" pitchFamily="49" charset="0"/>
              </a:rPr>
              <a:t>    &lt;title&gt; Headings &lt;/title&gt;</a:t>
            </a:r>
          </a:p>
          <a:p>
            <a:pPr marL="457200" lvl="1" indent="0">
              <a:buNone/>
            </a:pPr>
            <a:r>
              <a:rPr lang="en-US" dirty="0">
                <a:latin typeface="Lucida Console" pitchFamily="49" charset="0"/>
              </a:rPr>
              <a:t>    &lt;meta charset = ″utf-8″ /&gt;</a:t>
            </a:r>
          </a:p>
          <a:p>
            <a:pPr marL="457200" lvl="1" indent="0">
              <a:buNone/>
            </a:pPr>
            <a:r>
              <a:rPr lang="en-US" dirty="0">
                <a:latin typeface="Lucida Console" pitchFamily="49" charset="0"/>
              </a:rPr>
              <a:t>  &lt;/head&gt;</a:t>
            </a:r>
          </a:p>
          <a:p>
            <a:pPr marL="457200" lvl="1" indent="0">
              <a:buNone/>
            </a:pPr>
            <a:r>
              <a:rPr lang="en-US" dirty="0">
                <a:latin typeface="Lucida Console" pitchFamily="49" charset="0"/>
              </a:rPr>
              <a:t>  &lt;body&gt;</a:t>
            </a:r>
          </a:p>
          <a:p>
            <a:pPr marL="457200" lvl="1" indent="0">
              <a:buNone/>
            </a:pPr>
            <a:r>
              <a:rPr lang="en-US" dirty="0">
                <a:latin typeface="Lucida Console" pitchFamily="49" charset="0"/>
              </a:rPr>
              <a:t>    &lt;h1&gt; Level 1 header &lt;/h1&gt;</a:t>
            </a:r>
          </a:p>
          <a:p>
            <a:pPr marL="457200" lvl="1" indent="0">
              <a:buNone/>
            </a:pPr>
            <a:r>
              <a:rPr lang="en-US" dirty="0">
                <a:latin typeface="Lucida Console" pitchFamily="49" charset="0"/>
              </a:rPr>
              <a:t>    &lt;h2&gt;  Level 2 header&lt;/h2&gt;</a:t>
            </a:r>
          </a:p>
          <a:p>
            <a:pPr marL="457200" lvl="1" indent="0">
              <a:buNone/>
            </a:pPr>
            <a:r>
              <a:rPr lang="en-US" dirty="0">
                <a:latin typeface="Lucida Console" pitchFamily="49" charset="0"/>
              </a:rPr>
              <a:t>    &lt;h3&gt;  Level 3 header &lt;/h3&gt;</a:t>
            </a:r>
          </a:p>
          <a:p>
            <a:pPr marL="457200" lvl="1" indent="0">
              <a:buNone/>
            </a:pPr>
            <a:r>
              <a:rPr lang="en-US" dirty="0">
                <a:latin typeface="Lucida Console" pitchFamily="49" charset="0"/>
              </a:rPr>
              <a:t>    &lt;h4&gt; Level 4 header &lt;/h4&gt;</a:t>
            </a:r>
          </a:p>
          <a:p>
            <a:pPr marL="457200" lvl="1" indent="0">
              <a:buNone/>
            </a:pPr>
            <a:r>
              <a:rPr lang="en-US" dirty="0">
                <a:latin typeface="Lucida Console" pitchFamily="49" charset="0"/>
              </a:rPr>
              <a:t>    &lt;h5&gt;  Level 5 header &lt;/h5&gt;</a:t>
            </a:r>
          </a:p>
          <a:p>
            <a:pPr marL="457200" lvl="1" indent="0">
              <a:buNone/>
            </a:pPr>
            <a:r>
              <a:rPr lang="en-US" dirty="0">
                <a:latin typeface="Lucida Console" pitchFamily="49" charset="0"/>
              </a:rPr>
              <a:t>    &lt;h6&gt;  Level 6 header &lt;/h6&gt;</a:t>
            </a:r>
          </a:p>
          <a:p>
            <a:pPr marL="457200" lvl="1" indent="0">
              <a:buNone/>
            </a:pPr>
            <a:r>
              <a:rPr lang="en-US" dirty="0">
                <a:latin typeface="Lucida Console" pitchFamily="49" charset="0"/>
              </a:rPr>
              <a:t>  &lt;/body&gt;</a:t>
            </a:r>
          </a:p>
          <a:p>
            <a:pPr marL="457200" lvl="1" indent="0">
              <a:buNone/>
            </a:pPr>
            <a:r>
              <a:rPr lang="en-US" dirty="0">
                <a:latin typeface="Lucida Console" pitchFamily="49" charset="0"/>
              </a:rPr>
              <a:t>&lt;/html&gt;</a:t>
            </a:r>
            <a:endParaRPr lang="en-US" sz="2400" dirty="0"/>
          </a:p>
        </p:txBody>
      </p:sp>
      <p:pic>
        <p:nvPicPr>
          <p:cNvPr id="4" name="Picture 2" descr="C:\Documents and Settings\zhou\Desktop\Working Folder\ch04images_png\header.png">
            <a:extLst>
              <a:ext uri="{FF2B5EF4-FFF2-40B4-BE49-F238E27FC236}">
                <a16:creationId xmlns:a16="http://schemas.microsoft.com/office/drawing/2014/main" id="{04B6005E-09CC-4661-96E9-7853E7339C05}"/>
              </a:ext>
            </a:extLst>
          </p:cNvPr>
          <p:cNvPicPr>
            <a:picLocks noChangeAspect="1" noChangeArrowheads="1"/>
          </p:cNvPicPr>
          <p:nvPr/>
        </p:nvPicPr>
        <p:blipFill>
          <a:blip r:embed="rId2" cstate="print"/>
          <a:srcRect/>
          <a:stretch>
            <a:fillRect/>
          </a:stretch>
        </p:blipFill>
        <p:spPr bwMode="auto">
          <a:xfrm>
            <a:off x="7392144" y="1556792"/>
            <a:ext cx="4480243" cy="4334019"/>
          </a:xfrm>
          <a:prstGeom prst="rect">
            <a:avLst/>
          </a:prstGeom>
          <a:noFill/>
          <a:ln w="9525">
            <a:noFill/>
            <a:miter lim="800000"/>
            <a:headEnd/>
            <a:tailEnd/>
          </a:ln>
        </p:spPr>
      </p:pic>
    </p:spTree>
    <p:extLst>
      <p:ext uri="{BB962C8B-B14F-4D97-AF65-F5344CB8AC3E}">
        <p14:creationId xmlns:p14="http://schemas.microsoft.com/office/powerpoint/2010/main" val="393913778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29620" y="3080634"/>
            <a:ext cx="9470836" cy="708406"/>
          </a:xfrm>
        </p:spPr>
        <p:txBody>
          <a:bodyPr/>
          <a:lstStyle/>
          <a:p>
            <a:pPr algn="ctr"/>
            <a:r>
              <a:rPr lang="en-US" dirty="0"/>
              <a:t>Hyper Links</a:t>
            </a:r>
          </a:p>
        </p:txBody>
      </p:sp>
    </p:spTree>
    <p:extLst>
      <p:ext uri="{BB962C8B-B14F-4D97-AF65-F5344CB8AC3E}">
        <p14:creationId xmlns:p14="http://schemas.microsoft.com/office/powerpoint/2010/main" val="22228616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sz="3200" i="1" dirty="0">
                <a:latin typeface="Arial" pitchFamily="34" charset="0"/>
              </a:rPr>
              <a:t>Linking</a:t>
            </a:r>
            <a:br>
              <a:rPr lang="en-US" sz="2800" i="1" dirty="0">
                <a:latin typeface="Arial" pitchFamily="34" charset="0"/>
              </a:rPr>
            </a:br>
            <a:endParaRPr lang="en-IN" dirty="0"/>
          </a:p>
        </p:txBody>
      </p:sp>
      <p:sp>
        <p:nvSpPr>
          <p:cNvPr id="7" name="Rectangle 3">
            <a:extLst>
              <a:ext uri="{FF2B5EF4-FFF2-40B4-BE49-F238E27FC236}">
                <a16:creationId xmlns:a16="http://schemas.microsoft.com/office/drawing/2014/main" id="{F3A92822-290F-44A0-8C53-4869213FE44D}"/>
              </a:ext>
            </a:extLst>
          </p:cNvPr>
          <p:cNvSpPr>
            <a:spLocks noGrp="1" noChangeArrowheads="1"/>
          </p:cNvSpPr>
          <p:nvPr>
            <p:ph idx="1"/>
          </p:nvPr>
        </p:nvSpPr>
        <p:spPr>
          <a:xfrm>
            <a:off x="479376" y="1124744"/>
            <a:ext cx="10972800" cy="4985445"/>
          </a:xfrm>
        </p:spPr>
        <p:txBody>
          <a:bodyPr>
            <a:normAutofit/>
          </a:bodyPr>
          <a:lstStyle/>
          <a:p>
            <a:pPr lvl="1">
              <a:lnSpc>
                <a:spcPct val="80000"/>
              </a:lnSpc>
            </a:pPr>
            <a:r>
              <a:rPr lang="en-US" sz="2400" dirty="0"/>
              <a:t>One of the most important HTML5 features is </a:t>
            </a:r>
            <a:r>
              <a:rPr lang="en-US" sz="2400" dirty="0">
                <a:solidFill>
                  <a:srgbClr val="FF0000"/>
                </a:solidFill>
              </a:rPr>
              <a:t>the hyperlink, which references (or links to) other resources</a:t>
            </a:r>
            <a:r>
              <a:rPr lang="en-US" sz="2400" dirty="0"/>
              <a:t>, such as HTML5 documents and images.</a:t>
            </a:r>
          </a:p>
          <a:p>
            <a:pPr lvl="1">
              <a:lnSpc>
                <a:spcPct val="80000"/>
              </a:lnSpc>
            </a:pPr>
            <a:r>
              <a:rPr lang="en-US" sz="2400" dirty="0"/>
              <a:t> When a user clicks a hyperlink, the browser tries to link the references associated with it </a:t>
            </a:r>
          </a:p>
          <a:p>
            <a:pPr lvl="1">
              <a:lnSpc>
                <a:spcPct val="80000"/>
              </a:lnSpc>
            </a:pPr>
            <a:r>
              <a:rPr lang="en-US" sz="2400" dirty="0"/>
              <a:t>Any displayed element can act as a hyperlink. Web browsers typically underline text hyperlinks </a:t>
            </a:r>
          </a:p>
          <a:p>
            <a:pPr lvl="1">
              <a:lnSpc>
                <a:spcPct val="80000"/>
              </a:lnSpc>
            </a:pPr>
            <a:r>
              <a:rPr lang="en-US" sz="2400" dirty="0"/>
              <a:t>Hypertext is the essence of the Web!</a:t>
            </a:r>
          </a:p>
          <a:p>
            <a:pPr lvl="1">
              <a:lnSpc>
                <a:spcPct val="80000"/>
              </a:lnSpc>
            </a:pPr>
            <a:r>
              <a:rPr lang="en-US" sz="2400" dirty="0">
                <a:solidFill>
                  <a:srgbClr val="FF0000"/>
                </a:solidFill>
              </a:rPr>
              <a:t>A link is specified with the </a:t>
            </a:r>
            <a:r>
              <a:rPr lang="en-US" sz="2400" dirty="0" err="1">
                <a:solidFill>
                  <a:srgbClr val="FF0000"/>
                </a:solidFill>
              </a:rPr>
              <a:t>href</a:t>
            </a:r>
            <a:r>
              <a:rPr lang="en-US" sz="2400" dirty="0">
                <a:solidFill>
                  <a:srgbClr val="FF0000"/>
                </a:solidFill>
              </a:rPr>
              <a:t> (hypertext reference) attribute of &lt;a&gt; (the anchor tag)</a:t>
            </a:r>
          </a:p>
          <a:p>
            <a:pPr lvl="1">
              <a:lnSpc>
                <a:spcPct val="80000"/>
              </a:lnSpc>
            </a:pPr>
            <a:r>
              <a:rPr lang="en-US" sz="2400" dirty="0"/>
              <a:t>The content of &lt;a&gt; is the visual link in the document</a:t>
            </a:r>
          </a:p>
          <a:p>
            <a:pPr lvl="1">
              <a:lnSpc>
                <a:spcPct val="80000"/>
              </a:lnSpc>
            </a:pPr>
            <a:r>
              <a:rPr lang="en-US" sz="2400" dirty="0">
                <a:solidFill>
                  <a:srgbClr val="FF0000"/>
                </a:solidFill>
              </a:rPr>
              <a:t>Both text and images can be the content of hyperlinks</a:t>
            </a:r>
          </a:p>
          <a:p>
            <a:pPr lvl="1">
              <a:lnSpc>
                <a:spcPct val="80000"/>
              </a:lnSpc>
            </a:pPr>
            <a:r>
              <a:rPr lang="en-US" sz="2400" dirty="0"/>
              <a:t>The target is the document specified in the link</a:t>
            </a:r>
          </a:p>
        </p:txBody>
      </p:sp>
    </p:spTree>
    <p:extLst>
      <p:ext uri="{BB962C8B-B14F-4D97-AF65-F5344CB8AC3E}">
        <p14:creationId xmlns:p14="http://schemas.microsoft.com/office/powerpoint/2010/main" val="258759591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sz="3200" i="1" dirty="0">
                <a:latin typeface="Arial" pitchFamily="34" charset="0"/>
              </a:rPr>
              <a:t>Linking</a:t>
            </a:r>
            <a:br>
              <a:rPr lang="en-US" sz="2800" i="1" dirty="0">
                <a:latin typeface="Arial" pitchFamily="34" charset="0"/>
              </a:rPr>
            </a:br>
            <a:endParaRPr lang="en-IN" dirty="0"/>
          </a:p>
        </p:txBody>
      </p:sp>
      <p:pic>
        <p:nvPicPr>
          <p:cNvPr id="8" name="Picture 7">
            <a:extLst>
              <a:ext uri="{FF2B5EF4-FFF2-40B4-BE49-F238E27FC236}">
                <a16:creationId xmlns:a16="http://schemas.microsoft.com/office/drawing/2014/main" id="{86F45C40-C534-48FB-8165-3707E2421B9D}"/>
              </a:ext>
            </a:extLst>
          </p:cNvPr>
          <p:cNvPicPr>
            <a:picLocks noChangeAspect="1"/>
          </p:cNvPicPr>
          <p:nvPr/>
        </p:nvPicPr>
        <p:blipFill>
          <a:blip r:embed="rId2"/>
          <a:stretch>
            <a:fillRect/>
          </a:stretch>
        </p:blipFill>
        <p:spPr>
          <a:xfrm>
            <a:off x="862608" y="1314450"/>
            <a:ext cx="6305550" cy="4229100"/>
          </a:xfrm>
          <a:prstGeom prst="rect">
            <a:avLst/>
          </a:prstGeom>
        </p:spPr>
      </p:pic>
      <p:pic>
        <p:nvPicPr>
          <p:cNvPr id="9" name="Picture 8">
            <a:extLst>
              <a:ext uri="{FF2B5EF4-FFF2-40B4-BE49-F238E27FC236}">
                <a16:creationId xmlns:a16="http://schemas.microsoft.com/office/drawing/2014/main" id="{355FB4F1-6464-484E-A62C-895409F422F6}"/>
              </a:ext>
            </a:extLst>
          </p:cNvPr>
          <p:cNvPicPr>
            <a:picLocks noChangeAspect="1"/>
          </p:cNvPicPr>
          <p:nvPr/>
        </p:nvPicPr>
        <p:blipFill>
          <a:blip r:embed="rId3"/>
          <a:stretch>
            <a:fillRect/>
          </a:stretch>
        </p:blipFill>
        <p:spPr>
          <a:xfrm>
            <a:off x="7680176" y="1814512"/>
            <a:ext cx="3505200" cy="3228975"/>
          </a:xfrm>
          <a:prstGeom prst="rect">
            <a:avLst/>
          </a:prstGeom>
        </p:spPr>
      </p:pic>
    </p:spTree>
    <p:extLst>
      <p:ext uri="{BB962C8B-B14F-4D97-AF65-F5344CB8AC3E}">
        <p14:creationId xmlns:p14="http://schemas.microsoft.com/office/powerpoint/2010/main" val="179456696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sz="3200" dirty="0"/>
              <a:t>Hyperlinking to an E-Mail Address</a:t>
            </a:r>
            <a:endParaRPr lang="en-IN" dirty="0"/>
          </a:p>
        </p:txBody>
      </p:sp>
      <p:sp>
        <p:nvSpPr>
          <p:cNvPr id="7" name="Rectangle 3">
            <a:extLst>
              <a:ext uri="{FF2B5EF4-FFF2-40B4-BE49-F238E27FC236}">
                <a16:creationId xmlns:a16="http://schemas.microsoft.com/office/drawing/2014/main" id="{F3A92822-290F-44A0-8C53-4869213FE44D}"/>
              </a:ext>
            </a:extLst>
          </p:cNvPr>
          <p:cNvSpPr>
            <a:spLocks noGrp="1" noChangeArrowheads="1"/>
          </p:cNvSpPr>
          <p:nvPr>
            <p:ph idx="1"/>
          </p:nvPr>
        </p:nvSpPr>
        <p:spPr>
          <a:xfrm>
            <a:off x="479376" y="980728"/>
            <a:ext cx="10801200" cy="5129461"/>
          </a:xfrm>
        </p:spPr>
        <p:txBody>
          <a:bodyPr>
            <a:normAutofit/>
          </a:bodyPr>
          <a:lstStyle/>
          <a:p>
            <a:pPr lvl="1">
              <a:lnSpc>
                <a:spcPct val="150000"/>
              </a:lnSpc>
            </a:pPr>
            <a:r>
              <a:rPr lang="en-US" dirty="0"/>
              <a:t>Anchors can link to e-mail addresses using a </a:t>
            </a:r>
            <a:r>
              <a:rPr lang="en-US" b="1" dirty="0"/>
              <a:t>mailto: URL. </a:t>
            </a:r>
          </a:p>
          <a:p>
            <a:pPr lvl="1">
              <a:lnSpc>
                <a:spcPct val="150000"/>
              </a:lnSpc>
            </a:pPr>
            <a:r>
              <a:rPr lang="en-US" dirty="0"/>
              <a:t>When the user clicks this type of anchored link, most browsers launch the user’s default e-mail program (for example, Mozilla Thunderbird, Microsoft Outlook or Apple Mail) to enable the user to write an e-mail message to the linked address. </a:t>
            </a:r>
          </a:p>
          <a:p>
            <a:pPr lvl="1">
              <a:lnSpc>
                <a:spcPct val="150000"/>
              </a:lnSpc>
            </a:pPr>
            <a:r>
              <a:rPr lang="en-US" dirty="0"/>
              <a:t>The form of an </a:t>
            </a:r>
            <a:r>
              <a:rPr lang="en-US" b="1" dirty="0"/>
              <a:t>e-mail anchor is &lt;a </a:t>
            </a:r>
            <a:r>
              <a:rPr lang="en-US" b="1" dirty="0" err="1"/>
              <a:t>href</a:t>
            </a:r>
            <a:r>
              <a:rPr lang="en-US" b="1" dirty="0"/>
              <a:t> = "mailto:emailAddress"&gt;…&lt;/a&gt;</a:t>
            </a:r>
            <a:r>
              <a:rPr lang="en-US" dirty="0"/>
              <a:t>. In this case, we link to the e-mail address deitel@deitel.com.</a:t>
            </a:r>
          </a:p>
        </p:txBody>
      </p:sp>
      <p:pic>
        <p:nvPicPr>
          <p:cNvPr id="3" name="Picture 2">
            <a:extLst>
              <a:ext uri="{FF2B5EF4-FFF2-40B4-BE49-F238E27FC236}">
                <a16:creationId xmlns:a16="http://schemas.microsoft.com/office/drawing/2014/main" id="{13565C40-2614-40E1-BEE0-CFB0265582AA}"/>
              </a:ext>
            </a:extLst>
          </p:cNvPr>
          <p:cNvPicPr>
            <a:picLocks noChangeAspect="1"/>
          </p:cNvPicPr>
          <p:nvPr/>
        </p:nvPicPr>
        <p:blipFill>
          <a:blip r:embed="rId2"/>
          <a:stretch>
            <a:fillRect/>
          </a:stretch>
        </p:blipFill>
        <p:spPr>
          <a:xfrm>
            <a:off x="2423592" y="3890432"/>
            <a:ext cx="6408712" cy="3030060"/>
          </a:xfrm>
          <a:prstGeom prst="rect">
            <a:avLst/>
          </a:prstGeom>
        </p:spPr>
      </p:pic>
    </p:spTree>
    <p:extLst>
      <p:ext uri="{BB962C8B-B14F-4D97-AF65-F5344CB8AC3E}">
        <p14:creationId xmlns:p14="http://schemas.microsoft.com/office/powerpoint/2010/main" val="102477080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sz="3200" i="1" dirty="0">
                <a:latin typeface="Arial" pitchFamily="34" charset="0"/>
              </a:rPr>
              <a:t>Linking an email address</a:t>
            </a:r>
            <a:br>
              <a:rPr lang="en-US" sz="2800" i="1" dirty="0">
                <a:latin typeface="Arial" pitchFamily="34" charset="0"/>
              </a:rPr>
            </a:br>
            <a:endParaRPr lang="en-IN" dirty="0"/>
          </a:p>
        </p:txBody>
      </p:sp>
      <p:pic>
        <p:nvPicPr>
          <p:cNvPr id="3" name="Picture 2">
            <a:extLst>
              <a:ext uri="{FF2B5EF4-FFF2-40B4-BE49-F238E27FC236}">
                <a16:creationId xmlns:a16="http://schemas.microsoft.com/office/drawing/2014/main" id="{4EA836F2-AF05-493C-A618-4B17FC9E3038}"/>
              </a:ext>
            </a:extLst>
          </p:cNvPr>
          <p:cNvPicPr>
            <a:picLocks noChangeAspect="1"/>
          </p:cNvPicPr>
          <p:nvPr/>
        </p:nvPicPr>
        <p:blipFill>
          <a:blip r:embed="rId2"/>
          <a:stretch>
            <a:fillRect/>
          </a:stretch>
        </p:blipFill>
        <p:spPr>
          <a:xfrm>
            <a:off x="839416" y="1062000"/>
            <a:ext cx="6762750" cy="1552575"/>
          </a:xfrm>
          <a:prstGeom prst="rect">
            <a:avLst/>
          </a:prstGeom>
        </p:spPr>
      </p:pic>
      <p:pic>
        <p:nvPicPr>
          <p:cNvPr id="4" name="Picture 3">
            <a:extLst>
              <a:ext uri="{FF2B5EF4-FFF2-40B4-BE49-F238E27FC236}">
                <a16:creationId xmlns:a16="http://schemas.microsoft.com/office/drawing/2014/main" id="{1E3D193C-B4E8-43BF-BC1D-1406A0E9ADE7}"/>
              </a:ext>
            </a:extLst>
          </p:cNvPr>
          <p:cNvPicPr>
            <a:picLocks noChangeAspect="1"/>
          </p:cNvPicPr>
          <p:nvPr/>
        </p:nvPicPr>
        <p:blipFill>
          <a:blip r:embed="rId3"/>
          <a:stretch>
            <a:fillRect/>
          </a:stretch>
        </p:blipFill>
        <p:spPr>
          <a:xfrm>
            <a:off x="3791744" y="2624688"/>
            <a:ext cx="7277100" cy="3476625"/>
          </a:xfrm>
          <a:prstGeom prst="rect">
            <a:avLst/>
          </a:prstGeom>
        </p:spPr>
      </p:pic>
    </p:spTree>
    <p:extLst>
      <p:ext uri="{BB962C8B-B14F-4D97-AF65-F5344CB8AC3E}">
        <p14:creationId xmlns:p14="http://schemas.microsoft.com/office/powerpoint/2010/main" val="399534347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sz="3200" i="1" dirty="0">
                <a:latin typeface="Arial" pitchFamily="34" charset="0"/>
              </a:rPr>
              <a:t>Linking an email address</a:t>
            </a:r>
            <a:br>
              <a:rPr lang="en-US" sz="2800" i="1" dirty="0">
                <a:latin typeface="Arial" pitchFamily="34" charset="0"/>
              </a:rPr>
            </a:br>
            <a:endParaRPr lang="en-IN" dirty="0"/>
          </a:p>
        </p:txBody>
      </p:sp>
      <p:pic>
        <p:nvPicPr>
          <p:cNvPr id="5" name="Picture 4">
            <a:extLst>
              <a:ext uri="{FF2B5EF4-FFF2-40B4-BE49-F238E27FC236}">
                <a16:creationId xmlns:a16="http://schemas.microsoft.com/office/drawing/2014/main" id="{1A736452-3028-4824-A6F9-CDD5BD2CE898}"/>
              </a:ext>
            </a:extLst>
          </p:cNvPr>
          <p:cNvPicPr>
            <a:picLocks noChangeAspect="1"/>
          </p:cNvPicPr>
          <p:nvPr/>
        </p:nvPicPr>
        <p:blipFill>
          <a:blip r:embed="rId2"/>
          <a:stretch>
            <a:fillRect/>
          </a:stretch>
        </p:blipFill>
        <p:spPr>
          <a:xfrm>
            <a:off x="47110" y="1055231"/>
            <a:ext cx="12192000" cy="3669951"/>
          </a:xfrm>
          <a:prstGeom prst="rect">
            <a:avLst/>
          </a:prstGeom>
        </p:spPr>
      </p:pic>
      <p:pic>
        <p:nvPicPr>
          <p:cNvPr id="6" name="Picture 5">
            <a:extLst>
              <a:ext uri="{FF2B5EF4-FFF2-40B4-BE49-F238E27FC236}">
                <a16:creationId xmlns:a16="http://schemas.microsoft.com/office/drawing/2014/main" id="{989B1E45-85E4-4892-B09B-8D3D108DA801}"/>
              </a:ext>
            </a:extLst>
          </p:cNvPr>
          <p:cNvPicPr>
            <a:picLocks noChangeAspect="1"/>
          </p:cNvPicPr>
          <p:nvPr/>
        </p:nvPicPr>
        <p:blipFill>
          <a:blip r:embed="rId3"/>
          <a:stretch>
            <a:fillRect/>
          </a:stretch>
        </p:blipFill>
        <p:spPr>
          <a:xfrm>
            <a:off x="2567608" y="4359855"/>
            <a:ext cx="5944430" cy="2534004"/>
          </a:xfrm>
          <a:prstGeom prst="rect">
            <a:avLst/>
          </a:prstGeom>
        </p:spPr>
      </p:pic>
    </p:spTree>
    <p:extLst>
      <p:ext uri="{BB962C8B-B14F-4D97-AF65-F5344CB8AC3E}">
        <p14:creationId xmlns:p14="http://schemas.microsoft.com/office/powerpoint/2010/main" val="7116983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sz="3200" dirty="0"/>
              <a:t>Internal Linking</a:t>
            </a:r>
            <a:endParaRPr lang="en-IN" dirty="0"/>
          </a:p>
        </p:txBody>
      </p:sp>
      <p:sp>
        <p:nvSpPr>
          <p:cNvPr id="7" name="Rectangle 3">
            <a:extLst>
              <a:ext uri="{FF2B5EF4-FFF2-40B4-BE49-F238E27FC236}">
                <a16:creationId xmlns:a16="http://schemas.microsoft.com/office/drawing/2014/main" id="{F3A92822-290F-44A0-8C53-4869213FE44D}"/>
              </a:ext>
            </a:extLst>
          </p:cNvPr>
          <p:cNvSpPr>
            <a:spLocks noGrp="1" noChangeArrowheads="1"/>
          </p:cNvSpPr>
          <p:nvPr>
            <p:ph idx="1"/>
          </p:nvPr>
        </p:nvSpPr>
        <p:spPr>
          <a:xfrm>
            <a:off x="479376" y="1124744"/>
            <a:ext cx="10801200" cy="4985445"/>
          </a:xfrm>
        </p:spPr>
        <p:txBody>
          <a:bodyPr>
            <a:normAutofit/>
          </a:bodyPr>
          <a:lstStyle/>
          <a:p>
            <a:pPr lvl="1">
              <a:lnSpc>
                <a:spcPct val="80000"/>
              </a:lnSpc>
            </a:pPr>
            <a:r>
              <a:rPr lang="en-US" sz="2400" dirty="0"/>
              <a:t>Internal linking—a mechanism that enables the user to </a:t>
            </a:r>
            <a:r>
              <a:rPr lang="en-US" sz="2400" b="1" dirty="0"/>
              <a:t>jump between locations in the same document</a:t>
            </a:r>
            <a:r>
              <a:rPr lang="en-US" sz="2400" dirty="0"/>
              <a:t>.</a:t>
            </a:r>
          </a:p>
          <a:p>
            <a:pPr lvl="1">
              <a:lnSpc>
                <a:spcPct val="80000"/>
              </a:lnSpc>
            </a:pPr>
            <a:r>
              <a:rPr lang="en-US" sz="2400" dirty="0"/>
              <a:t>Internal linking is useful for long documents that contain many sections.</a:t>
            </a:r>
          </a:p>
          <a:p>
            <a:pPr lvl="1">
              <a:lnSpc>
                <a:spcPct val="80000"/>
              </a:lnSpc>
            </a:pPr>
            <a:r>
              <a:rPr lang="en-US" sz="2400" dirty="0"/>
              <a:t>Clicking an internal link enables the user to find a section without scrolling through the entire document.</a:t>
            </a:r>
          </a:p>
          <a:p>
            <a:pPr lvl="1">
              <a:lnSpc>
                <a:spcPct val="80000"/>
              </a:lnSpc>
            </a:pPr>
            <a:r>
              <a:rPr lang="en-US" sz="2400" dirty="0"/>
              <a:t>A </a:t>
            </a:r>
            <a:r>
              <a:rPr lang="en-US" sz="2400" dirty="0">
                <a:highlight>
                  <a:srgbClr val="FFFF00"/>
                </a:highlight>
              </a:rPr>
              <a:t>tag with the id attribute can create an internal hyperlink</a:t>
            </a:r>
            <a:r>
              <a:rPr lang="en-US" sz="2400" dirty="0"/>
              <a:t>. </a:t>
            </a:r>
          </a:p>
          <a:p>
            <a:pPr lvl="1">
              <a:lnSpc>
                <a:spcPct val="80000"/>
              </a:lnSpc>
            </a:pPr>
            <a:r>
              <a:rPr lang="en-US" sz="2400" dirty="0"/>
              <a:t>To link to a tag with this attribute inside the same web page, the </a:t>
            </a:r>
            <a:r>
              <a:rPr lang="en-US" sz="2400" dirty="0" err="1"/>
              <a:t>href</a:t>
            </a:r>
            <a:r>
              <a:rPr lang="en-US" sz="2400" dirty="0"/>
              <a:t> attribute of an anchor element includes the id attribute value, preceded by a pound sign (as in #features)</a:t>
            </a:r>
          </a:p>
          <a:p>
            <a:pPr lvl="1">
              <a:lnSpc>
                <a:spcPct val="80000"/>
              </a:lnSpc>
            </a:pPr>
            <a:r>
              <a:rPr lang="en-US" sz="2400" dirty="0"/>
              <a:t>A hyperlink can also reference an internal link in another document by specifying the document name followed by a pound sign and the id value</a:t>
            </a:r>
          </a:p>
        </p:txBody>
      </p:sp>
      <p:pic>
        <p:nvPicPr>
          <p:cNvPr id="3" name="Picture 2">
            <a:extLst>
              <a:ext uri="{FF2B5EF4-FFF2-40B4-BE49-F238E27FC236}">
                <a16:creationId xmlns:a16="http://schemas.microsoft.com/office/drawing/2014/main" id="{120A9F68-5730-493B-B16E-AE458C91A6EC}"/>
              </a:ext>
            </a:extLst>
          </p:cNvPr>
          <p:cNvPicPr>
            <a:picLocks noChangeAspect="1"/>
          </p:cNvPicPr>
          <p:nvPr/>
        </p:nvPicPr>
        <p:blipFill>
          <a:blip r:embed="rId2"/>
          <a:stretch>
            <a:fillRect/>
          </a:stretch>
        </p:blipFill>
        <p:spPr>
          <a:xfrm>
            <a:off x="3431704" y="4725144"/>
            <a:ext cx="4432728" cy="504056"/>
          </a:xfrm>
          <a:prstGeom prst="rect">
            <a:avLst/>
          </a:prstGeom>
        </p:spPr>
      </p:pic>
      <p:pic>
        <p:nvPicPr>
          <p:cNvPr id="4" name="Picture 3">
            <a:extLst>
              <a:ext uri="{FF2B5EF4-FFF2-40B4-BE49-F238E27FC236}">
                <a16:creationId xmlns:a16="http://schemas.microsoft.com/office/drawing/2014/main" id="{8CE7FCC1-6063-4F4B-B117-5406060456C1}"/>
              </a:ext>
            </a:extLst>
          </p:cNvPr>
          <p:cNvPicPr>
            <a:picLocks noChangeAspect="1"/>
          </p:cNvPicPr>
          <p:nvPr/>
        </p:nvPicPr>
        <p:blipFill>
          <a:blip r:embed="rId3"/>
          <a:stretch>
            <a:fillRect/>
          </a:stretch>
        </p:blipFill>
        <p:spPr>
          <a:xfrm>
            <a:off x="3452270" y="5438769"/>
            <a:ext cx="4422445" cy="480393"/>
          </a:xfrm>
          <a:prstGeom prst="rect">
            <a:avLst/>
          </a:prstGeom>
        </p:spPr>
      </p:pic>
    </p:spTree>
    <p:extLst>
      <p:ext uri="{BB962C8B-B14F-4D97-AF65-F5344CB8AC3E}">
        <p14:creationId xmlns:p14="http://schemas.microsoft.com/office/powerpoint/2010/main" val="258746680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5360" y="1039268"/>
            <a:ext cx="10657184" cy="1512168"/>
          </a:xfrm>
        </p:spPr>
        <p:txBody>
          <a:bodyPr/>
          <a:lstStyle/>
          <a:p>
            <a:pPr algn="just"/>
            <a:r>
              <a:rPr lang="en-US" dirty="0"/>
              <a:t>ARPAnet  </a:t>
            </a:r>
          </a:p>
          <a:p>
            <a:pPr lvl="1" algn="just"/>
            <a:r>
              <a:rPr lang="en-US" dirty="0"/>
              <a:t>late 1960s and early 1970s </a:t>
            </a:r>
          </a:p>
          <a:p>
            <a:pPr lvl="1" algn="just"/>
            <a:r>
              <a:rPr lang="en-US" dirty="0"/>
              <a:t>US DoD developed large scale </a:t>
            </a:r>
            <a:r>
              <a:rPr lang="en-US" dirty="0" err="1"/>
              <a:t>network,for</a:t>
            </a:r>
            <a:r>
              <a:rPr lang="en-US" dirty="0"/>
              <a:t> communication</a:t>
            </a:r>
          </a:p>
          <a:p>
            <a:pPr lvl="1" algn="just"/>
            <a:r>
              <a:rPr lang="en-US" dirty="0"/>
              <a:t>Network reliability  ,robust network</a:t>
            </a:r>
          </a:p>
          <a:p>
            <a:pPr lvl="1" algn="just"/>
            <a:r>
              <a:rPr lang="en-US" dirty="0"/>
              <a:t>DoD’s ARPA funded for the first project and named ARPAnet    </a:t>
            </a:r>
          </a:p>
          <a:p>
            <a:pPr lvl="1" algn="just"/>
            <a:r>
              <a:rPr lang="en-US" dirty="0"/>
              <a:t>ARPA(Advanced Research Project Agency)</a:t>
            </a:r>
          </a:p>
          <a:p>
            <a:pPr lvl="1" algn="just"/>
            <a:r>
              <a:rPr lang="en-US" dirty="0"/>
              <a:t>Available to laboratories &amp;universities conducted ARPA-funded research </a:t>
            </a:r>
          </a:p>
          <a:p>
            <a:pPr algn="just"/>
            <a:r>
              <a:rPr lang="en-US" dirty="0" err="1"/>
              <a:t>BITnet</a:t>
            </a:r>
            <a:r>
              <a:rPr lang="en-US" dirty="0"/>
              <a:t>(Because It’s Time N/W), </a:t>
            </a:r>
            <a:r>
              <a:rPr lang="en-US" dirty="0" err="1"/>
              <a:t>CSnet</a:t>
            </a:r>
            <a:r>
              <a:rPr lang="en-US" dirty="0"/>
              <a:t>(Computer Science Network) </a:t>
            </a:r>
          </a:p>
          <a:p>
            <a:pPr lvl="1" algn="just"/>
            <a:r>
              <a:rPr lang="en-US" dirty="0"/>
              <a:t>late 1970s &amp; early 1980s</a:t>
            </a:r>
          </a:p>
          <a:p>
            <a:pPr lvl="1" algn="just"/>
            <a:r>
              <a:rPr lang="en-US" dirty="0" err="1"/>
              <a:t>BITnet</a:t>
            </a:r>
            <a:r>
              <a:rPr lang="en-US" dirty="0"/>
              <a:t> by City University of New York</a:t>
            </a:r>
          </a:p>
          <a:p>
            <a:pPr lvl="1" algn="just"/>
            <a:r>
              <a:rPr lang="en-US" dirty="0"/>
              <a:t>email and file transfer for other institutions</a:t>
            </a:r>
          </a:p>
          <a:p>
            <a:pPr lvl="1" algn="just"/>
            <a:r>
              <a:rPr lang="en-US" dirty="0" err="1"/>
              <a:t>CSnet</a:t>
            </a:r>
            <a:r>
              <a:rPr lang="en-US" dirty="0"/>
              <a:t> by University of Delaware</a:t>
            </a:r>
          </a:p>
          <a:p>
            <a:pPr lvl="1" algn="just"/>
            <a:r>
              <a:rPr lang="en-US" dirty="0"/>
              <a:t>not used as National Network</a:t>
            </a:r>
          </a:p>
          <a:p>
            <a:pPr algn="just"/>
            <a:endParaRPr lang="en-GB" alt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r>
              <a:rPr lang="en-US" dirty="0"/>
              <a:t>Evolution of the Internet</a:t>
            </a:r>
            <a:endParaRPr lang="en-US" dirty="0">
              <a:latin typeface="Armata" panose="020B0503040500060204" pitchFamily="34" charset="0"/>
            </a:endParaRPr>
          </a:p>
        </p:txBody>
      </p:sp>
    </p:spTree>
    <p:extLst>
      <p:ext uri="{BB962C8B-B14F-4D97-AF65-F5344CB8AC3E}">
        <p14:creationId xmlns:p14="http://schemas.microsoft.com/office/powerpoint/2010/main" val="1142065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45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45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45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9459">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459">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945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sz="3200" dirty="0"/>
              <a:t>Internal Linking</a:t>
            </a:r>
            <a:endParaRPr lang="en-IN" dirty="0"/>
          </a:p>
        </p:txBody>
      </p:sp>
      <p:sp>
        <p:nvSpPr>
          <p:cNvPr id="7" name="Rectangle 3">
            <a:extLst>
              <a:ext uri="{FF2B5EF4-FFF2-40B4-BE49-F238E27FC236}">
                <a16:creationId xmlns:a16="http://schemas.microsoft.com/office/drawing/2014/main" id="{F3A92822-290F-44A0-8C53-4869213FE44D}"/>
              </a:ext>
            </a:extLst>
          </p:cNvPr>
          <p:cNvSpPr>
            <a:spLocks noGrp="1" noChangeArrowheads="1"/>
          </p:cNvSpPr>
          <p:nvPr>
            <p:ph idx="1"/>
          </p:nvPr>
        </p:nvSpPr>
        <p:spPr>
          <a:xfrm>
            <a:off x="479376" y="1124744"/>
            <a:ext cx="10801200" cy="4985445"/>
          </a:xfrm>
        </p:spPr>
        <p:txBody>
          <a:bodyPr>
            <a:normAutofit/>
          </a:bodyPr>
          <a:lstStyle/>
          <a:p>
            <a:pPr lvl="1">
              <a:lnSpc>
                <a:spcPct val="80000"/>
              </a:lnSpc>
            </a:pPr>
            <a:r>
              <a:rPr lang="en-US" sz="2400" dirty="0"/>
              <a:t>If the target is not at the beginning of the document, the target spot must be marked  </a:t>
            </a:r>
          </a:p>
          <a:p>
            <a:pPr lvl="1">
              <a:lnSpc>
                <a:spcPct val="80000"/>
              </a:lnSpc>
            </a:pPr>
            <a:r>
              <a:rPr lang="en-US" sz="2400" dirty="0"/>
              <a:t>Target labels can be defined in many different tags with the </a:t>
            </a:r>
            <a:r>
              <a:rPr lang="en-US" sz="2400" b="1" dirty="0"/>
              <a:t>id attribute</a:t>
            </a:r>
            <a:r>
              <a:rPr lang="en-US" sz="2400" dirty="0"/>
              <a:t>, as in</a:t>
            </a:r>
          </a:p>
          <a:p>
            <a:pPr marL="355600" lvl="1" indent="0">
              <a:lnSpc>
                <a:spcPct val="80000"/>
              </a:lnSpc>
              <a:buNone/>
            </a:pPr>
            <a:r>
              <a:rPr lang="en-US" sz="2400" dirty="0"/>
              <a:t>		</a:t>
            </a:r>
            <a:r>
              <a:rPr lang="en-US" sz="2400" i="1" dirty="0"/>
              <a:t>&lt;h1 id = “www"&gt; World Wide Web&lt;/h1&gt;</a:t>
            </a:r>
          </a:p>
          <a:p>
            <a:pPr lvl="1">
              <a:lnSpc>
                <a:spcPct val="80000"/>
              </a:lnSpc>
            </a:pPr>
            <a:r>
              <a:rPr lang="en-US" sz="2400" dirty="0"/>
              <a:t>The </a:t>
            </a:r>
            <a:r>
              <a:rPr lang="en-US" sz="2400" b="1" dirty="0"/>
              <a:t>link to an id must be preceded by a pound sign (#); </a:t>
            </a:r>
            <a:r>
              <a:rPr lang="en-US" sz="2400" dirty="0"/>
              <a:t>If the id is in the same document, this target could be</a:t>
            </a:r>
          </a:p>
          <a:p>
            <a:pPr marL="355600" lvl="1" indent="0">
              <a:lnSpc>
                <a:spcPct val="80000"/>
              </a:lnSpc>
              <a:buNone/>
            </a:pPr>
            <a:r>
              <a:rPr lang="en-US" sz="2400" dirty="0"/>
              <a:t>		</a:t>
            </a:r>
            <a:r>
              <a:rPr lang="en-US" sz="2400" i="1" dirty="0"/>
              <a:t>&lt;a </a:t>
            </a:r>
            <a:r>
              <a:rPr lang="en-US" sz="2400" i="1" dirty="0" err="1"/>
              <a:t>href</a:t>
            </a:r>
            <a:r>
              <a:rPr lang="en-US" sz="2400" i="1" dirty="0"/>
              <a:t> = "#www"&gt; What is www? &lt;/a&gt;</a:t>
            </a:r>
          </a:p>
          <a:p>
            <a:pPr lvl="1">
              <a:lnSpc>
                <a:spcPct val="80000"/>
              </a:lnSpc>
            </a:pPr>
            <a:r>
              <a:rPr lang="en-US" sz="2400" dirty="0"/>
              <a:t>If the target is in a </a:t>
            </a:r>
            <a:r>
              <a:rPr lang="en-US" sz="2400" b="1" dirty="0"/>
              <a:t>different document</a:t>
            </a:r>
            <a:r>
              <a:rPr lang="en-US" sz="2400" dirty="0"/>
              <a:t>, the </a:t>
            </a:r>
            <a:r>
              <a:rPr lang="en-US" sz="2400" b="1" dirty="0"/>
              <a:t>document reference must be included</a:t>
            </a:r>
          </a:p>
          <a:p>
            <a:pPr marL="355600" lvl="1" indent="0">
              <a:lnSpc>
                <a:spcPct val="80000"/>
              </a:lnSpc>
              <a:buNone/>
            </a:pPr>
            <a:r>
              <a:rPr lang="en-US" sz="2400" dirty="0"/>
              <a:t>		</a:t>
            </a:r>
            <a:r>
              <a:rPr lang="en-US" sz="2400" i="1" dirty="0"/>
              <a:t>&lt;a </a:t>
            </a:r>
            <a:r>
              <a:rPr lang="en-US" sz="2400" i="1" dirty="0" err="1"/>
              <a:t>href</a:t>
            </a:r>
            <a:r>
              <a:rPr lang="en-US" sz="2400" i="1" dirty="0"/>
              <a:t> = “</a:t>
            </a:r>
            <a:r>
              <a:rPr lang="en-US" sz="2400" i="1" dirty="0" err="1"/>
              <a:t>faq.html#internet</a:t>
            </a:r>
            <a:r>
              <a:rPr lang="en-US" sz="2400" i="1" dirty="0"/>
              <a:t>”&gt; Internet  &lt;/a&gt;</a:t>
            </a:r>
          </a:p>
          <a:p>
            <a:pPr lvl="1">
              <a:lnSpc>
                <a:spcPct val="80000"/>
              </a:lnSpc>
            </a:pPr>
            <a:endParaRPr lang="en-US" sz="2400" dirty="0"/>
          </a:p>
        </p:txBody>
      </p:sp>
    </p:spTree>
    <p:extLst>
      <p:ext uri="{BB962C8B-B14F-4D97-AF65-F5344CB8AC3E}">
        <p14:creationId xmlns:p14="http://schemas.microsoft.com/office/powerpoint/2010/main" val="1296375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 calcmode="lin" valueType="num">
                                      <p:cBhvr additive="base">
                                        <p:cTn id="1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 calcmode="lin" valueType="num">
                                      <p:cBhvr additive="base">
                                        <p:cTn id="21"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anim calcmode="lin" valueType="num">
                                      <p:cBhvr additive="base">
                                        <p:cTn id="2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
                                            <p:txEl>
                                              <p:pRg st="5" end="5"/>
                                            </p:txEl>
                                          </p:spTgt>
                                        </p:tgtEl>
                                        <p:attrNameLst>
                                          <p:attrName>style.visibility</p:attrName>
                                        </p:attrNameLst>
                                      </p:cBhvr>
                                      <p:to>
                                        <p:strVal val="visible"/>
                                      </p:to>
                                    </p:set>
                                    <p:anim calcmode="lin" valueType="num">
                                      <p:cBhvr additive="base">
                                        <p:cTn id="33" dur="500" fill="hold"/>
                                        <p:tgtEl>
                                          <p:spTgt spid="7">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 calcmode="lin" valueType="num">
                                      <p:cBhvr additive="base">
                                        <p:cTn id="3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29620" y="3080634"/>
            <a:ext cx="9470836" cy="708406"/>
          </a:xfrm>
        </p:spPr>
        <p:txBody>
          <a:bodyPr/>
          <a:lstStyle/>
          <a:p>
            <a:pPr algn="ctr"/>
            <a:r>
              <a:rPr lang="en-US" dirty="0"/>
              <a:t>Images</a:t>
            </a:r>
          </a:p>
        </p:txBody>
      </p:sp>
    </p:spTree>
    <p:extLst>
      <p:ext uri="{BB962C8B-B14F-4D97-AF65-F5344CB8AC3E}">
        <p14:creationId xmlns:p14="http://schemas.microsoft.com/office/powerpoint/2010/main" val="188354786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sz="3200" dirty="0"/>
              <a:t>Images</a:t>
            </a:r>
            <a:endParaRPr lang="en-IN" dirty="0"/>
          </a:p>
        </p:txBody>
      </p:sp>
      <p:sp>
        <p:nvSpPr>
          <p:cNvPr id="7" name="Rectangle 3">
            <a:extLst>
              <a:ext uri="{FF2B5EF4-FFF2-40B4-BE49-F238E27FC236}">
                <a16:creationId xmlns:a16="http://schemas.microsoft.com/office/drawing/2014/main" id="{F3A92822-290F-44A0-8C53-4869213FE44D}"/>
              </a:ext>
            </a:extLst>
          </p:cNvPr>
          <p:cNvSpPr>
            <a:spLocks noGrp="1" noChangeArrowheads="1"/>
          </p:cNvSpPr>
          <p:nvPr>
            <p:ph idx="1"/>
          </p:nvPr>
        </p:nvSpPr>
        <p:spPr>
          <a:xfrm>
            <a:off x="479376" y="980728"/>
            <a:ext cx="10801200" cy="5129461"/>
          </a:xfrm>
        </p:spPr>
        <p:txBody>
          <a:bodyPr>
            <a:normAutofit/>
          </a:bodyPr>
          <a:lstStyle/>
          <a:p>
            <a:pPr lvl="1">
              <a:lnSpc>
                <a:spcPct val="150000"/>
              </a:lnSpc>
            </a:pPr>
            <a:r>
              <a:rPr lang="en-US" dirty="0"/>
              <a:t>Images are inserted into a document with the &lt;</a:t>
            </a:r>
            <a:r>
              <a:rPr lang="en-US" dirty="0" err="1"/>
              <a:t>img</a:t>
            </a:r>
            <a:r>
              <a:rPr lang="en-US" dirty="0"/>
              <a:t> /&gt; tag with the </a:t>
            </a:r>
            <a:r>
              <a:rPr lang="en-US" dirty="0" err="1"/>
              <a:t>src</a:t>
            </a:r>
            <a:r>
              <a:rPr lang="en-US" dirty="0"/>
              <a:t> attribute</a:t>
            </a:r>
          </a:p>
          <a:p>
            <a:pPr lvl="1">
              <a:lnSpc>
                <a:spcPct val="150000"/>
              </a:lnSpc>
            </a:pPr>
            <a:r>
              <a:rPr lang="en-US" dirty="0"/>
              <a:t>The &lt;</a:t>
            </a:r>
            <a:r>
              <a:rPr lang="en-US" dirty="0" err="1"/>
              <a:t>img</a:t>
            </a:r>
            <a:r>
              <a:rPr lang="en-US" dirty="0"/>
              <a:t>&gt; tag has 30 different attributes, including width and height (in pixels)</a:t>
            </a:r>
          </a:p>
          <a:p>
            <a:pPr marL="723900" lvl="2" indent="0">
              <a:lnSpc>
                <a:spcPct val="150000"/>
              </a:lnSpc>
              <a:buNone/>
            </a:pPr>
            <a:r>
              <a:rPr lang="en-US" dirty="0"/>
              <a:t>		</a:t>
            </a:r>
            <a:r>
              <a:rPr lang="en-US" dirty="0">
                <a:highlight>
                  <a:srgbClr val="FFFF00"/>
                </a:highlight>
              </a:rPr>
              <a:t>&lt;</a:t>
            </a:r>
            <a:r>
              <a:rPr lang="en-US" dirty="0" err="1">
                <a:highlight>
                  <a:srgbClr val="FFFF00"/>
                </a:highlight>
              </a:rPr>
              <a:t>img</a:t>
            </a:r>
            <a:r>
              <a:rPr lang="en-US" dirty="0">
                <a:highlight>
                  <a:srgbClr val="FFFF00"/>
                </a:highlight>
              </a:rPr>
              <a:t> </a:t>
            </a:r>
            <a:r>
              <a:rPr lang="en-US" dirty="0" err="1">
                <a:highlight>
                  <a:srgbClr val="FFFF00"/>
                </a:highlight>
              </a:rPr>
              <a:t>src</a:t>
            </a:r>
            <a:r>
              <a:rPr lang="en-US" dirty="0">
                <a:highlight>
                  <a:srgbClr val="FFFF00"/>
                </a:highlight>
              </a:rPr>
              <a:t> = “sjc.jpg“ alt = "Picture of SJCET" /&gt;</a:t>
            </a:r>
          </a:p>
          <a:p>
            <a:pPr lvl="2">
              <a:lnSpc>
                <a:spcPct val="150000"/>
              </a:lnSpc>
            </a:pPr>
            <a:r>
              <a:rPr lang="en-US" dirty="0" err="1"/>
              <a:t>src</a:t>
            </a:r>
            <a:r>
              <a:rPr lang="en-US" dirty="0"/>
              <a:t> means source of the image..</a:t>
            </a:r>
          </a:p>
          <a:p>
            <a:pPr lvl="2">
              <a:lnSpc>
                <a:spcPct val="150000"/>
              </a:lnSpc>
            </a:pPr>
            <a:r>
              <a:rPr lang="en-US" dirty="0"/>
              <a:t>The alt attribute means ”Alternate Text”  which is required by XHTML where the image cannot be loaded by the browser.</a:t>
            </a:r>
          </a:p>
          <a:p>
            <a:pPr lvl="2">
              <a:lnSpc>
                <a:spcPct val="150000"/>
              </a:lnSpc>
            </a:pPr>
            <a:r>
              <a:rPr lang="en-US" dirty="0"/>
              <a:t>A browser may not be able to render an image for several reasons</a:t>
            </a:r>
          </a:p>
          <a:p>
            <a:pPr lvl="2">
              <a:lnSpc>
                <a:spcPct val="150000"/>
              </a:lnSpc>
            </a:pPr>
            <a:r>
              <a:rPr lang="en-US" dirty="0"/>
              <a:t>It may not support images—as is the case with text-only browsers—or the client may have disabled image viewing to reduce download time.</a:t>
            </a:r>
          </a:p>
          <a:p>
            <a:pPr lvl="2">
              <a:lnSpc>
                <a:spcPct val="150000"/>
              </a:lnSpc>
            </a:pPr>
            <a:r>
              <a:rPr lang="en-US" dirty="0"/>
              <a:t>Every </a:t>
            </a:r>
            <a:r>
              <a:rPr lang="en-US" dirty="0" err="1"/>
              <a:t>img</a:t>
            </a:r>
            <a:r>
              <a:rPr lang="en-US" dirty="0"/>
              <a:t> element in an HTML5 document must have an alt attribute. </a:t>
            </a:r>
          </a:p>
          <a:p>
            <a:pPr lvl="2">
              <a:lnSpc>
                <a:spcPct val="150000"/>
              </a:lnSpc>
            </a:pPr>
            <a:r>
              <a:rPr lang="en-US" dirty="0"/>
              <a:t>If a browser cannot render an image, the browser displays the alt attribute’s value.</a:t>
            </a:r>
          </a:p>
        </p:txBody>
      </p:sp>
    </p:spTree>
    <p:extLst>
      <p:ext uri="{BB962C8B-B14F-4D97-AF65-F5344CB8AC3E}">
        <p14:creationId xmlns:p14="http://schemas.microsoft.com/office/powerpoint/2010/main" val="101141131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sz="3200" dirty="0"/>
              <a:t>Image  Formats</a:t>
            </a:r>
            <a:endParaRPr lang="en-IN" dirty="0"/>
          </a:p>
        </p:txBody>
      </p:sp>
      <p:sp>
        <p:nvSpPr>
          <p:cNvPr id="7" name="Rectangle 3">
            <a:extLst>
              <a:ext uri="{FF2B5EF4-FFF2-40B4-BE49-F238E27FC236}">
                <a16:creationId xmlns:a16="http://schemas.microsoft.com/office/drawing/2014/main" id="{F3A92822-290F-44A0-8C53-4869213FE44D}"/>
              </a:ext>
            </a:extLst>
          </p:cNvPr>
          <p:cNvSpPr>
            <a:spLocks noGrp="1" noChangeArrowheads="1"/>
          </p:cNvSpPr>
          <p:nvPr>
            <p:ph idx="1"/>
          </p:nvPr>
        </p:nvSpPr>
        <p:spPr>
          <a:xfrm>
            <a:off x="0" y="1059288"/>
            <a:ext cx="11856640" cy="5129461"/>
          </a:xfrm>
        </p:spPr>
        <p:txBody>
          <a:bodyPr numCol="2">
            <a:noAutofit/>
          </a:bodyPr>
          <a:lstStyle/>
          <a:p>
            <a:pPr lvl="1">
              <a:lnSpc>
                <a:spcPct val="150000"/>
              </a:lnSpc>
            </a:pPr>
            <a:r>
              <a:rPr lang="en-US" b="1" dirty="0"/>
              <a:t>GIF (Graphic Interchange Format)</a:t>
            </a:r>
          </a:p>
          <a:p>
            <a:pPr lvl="2">
              <a:lnSpc>
                <a:spcPct val="150000"/>
              </a:lnSpc>
            </a:pPr>
            <a:r>
              <a:rPr lang="en-US" dirty="0"/>
              <a:t>8-bit color </a:t>
            </a:r>
          </a:p>
          <a:p>
            <a:pPr lvl="2">
              <a:lnSpc>
                <a:spcPct val="150000"/>
              </a:lnSpc>
            </a:pPr>
            <a:r>
              <a:rPr lang="en-US" dirty="0"/>
              <a:t>256 different colors</a:t>
            </a:r>
          </a:p>
          <a:p>
            <a:pPr lvl="1">
              <a:lnSpc>
                <a:spcPct val="150000"/>
              </a:lnSpc>
            </a:pPr>
            <a:r>
              <a:rPr lang="en-US" b="1" dirty="0"/>
              <a:t>JPEG (Joint Photographic Experts Group)</a:t>
            </a:r>
          </a:p>
          <a:p>
            <a:pPr lvl="2">
              <a:lnSpc>
                <a:spcPct val="150000"/>
              </a:lnSpc>
            </a:pPr>
            <a:r>
              <a:rPr lang="en-US" dirty="0"/>
              <a:t>24-bit color</a:t>
            </a:r>
          </a:p>
          <a:p>
            <a:pPr lvl="2">
              <a:lnSpc>
                <a:spcPct val="150000"/>
              </a:lnSpc>
            </a:pPr>
            <a:r>
              <a:rPr lang="en-US" dirty="0"/>
              <a:t>16 million different colors</a:t>
            </a:r>
          </a:p>
          <a:p>
            <a:pPr lvl="2">
              <a:lnSpc>
                <a:spcPct val="150000"/>
              </a:lnSpc>
            </a:pPr>
            <a:r>
              <a:rPr lang="en-US" dirty="0"/>
              <a:t>Small file size</a:t>
            </a:r>
          </a:p>
          <a:p>
            <a:pPr lvl="2">
              <a:lnSpc>
                <a:spcPct val="150000"/>
              </a:lnSpc>
            </a:pPr>
            <a:r>
              <a:rPr lang="en-US" dirty="0"/>
              <a:t>10:1 compression ratio.(10 MB images will end up as 1 MB after compression.)</a:t>
            </a:r>
          </a:p>
          <a:p>
            <a:pPr lvl="2">
              <a:lnSpc>
                <a:spcPct val="150000"/>
              </a:lnSpc>
            </a:pPr>
            <a:r>
              <a:rPr lang="en-US" dirty="0"/>
              <a:t>Both use compression, but JPEG compression is better</a:t>
            </a:r>
          </a:p>
          <a:p>
            <a:pPr lvl="1">
              <a:lnSpc>
                <a:spcPct val="150000"/>
              </a:lnSpc>
            </a:pPr>
            <a:r>
              <a:rPr lang="en-US" b="1" dirty="0"/>
              <a:t>Portable Network Graphics (PNG)</a:t>
            </a:r>
          </a:p>
          <a:p>
            <a:pPr lvl="2">
              <a:lnSpc>
                <a:spcPct val="150000"/>
              </a:lnSpc>
            </a:pPr>
            <a:r>
              <a:rPr lang="en-US" dirty="0"/>
              <a:t>Relatively new, replaces both gif and jpeg</a:t>
            </a:r>
          </a:p>
          <a:p>
            <a:pPr lvl="2">
              <a:lnSpc>
                <a:spcPct val="150000"/>
              </a:lnSpc>
            </a:pPr>
            <a:r>
              <a:rPr lang="en-US" dirty="0"/>
              <a:t>Developed in 1996</a:t>
            </a:r>
          </a:p>
          <a:p>
            <a:pPr lvl="2">
              <a:lnSpc>
                <a:spcPct val="150000"/>
              </a:lnSpc>
            </a:pPr>
            <a:r>
              <a:rPr lang="en-US" dirty="0"/>
              <a:t>Compression algorithm does not sacrifice picture quality </a:t>
            </a:r>
            <a:r>
              <a:rPr lang="en-US" dirty="0" err="1"/>
              <a:t>ie</a:t>
            </a:r>
            <a:r>
              <a:rPr lang="en-US" dirty="0"/>
              <a:t> it  Supports </a:t>
            </a:r>
            <a:r>
              <a:rPr lang="en-US" dirty="0" err="1"/>
              <a:t>loseless</a:t>
            </a:r>
            <a:r>
              <a:rPr lang="en-US" dirty="0"/>
              <a:t> data compression.</a:t>
            </a:r>
          </a:p>
          <a:p>
            <a:pPr lvl="2">
              <a:lnSpc>
                <a:spcPct val="150000"/>
              </a:lnSpc>
            </a:pPr>
            <a:r>
              <a:rPr lang="en-US" dirty="0"/>
              <a:t>Supports palette-based images(24 bit RGB or 32 bit RGBA or gray scale )</a:t>
            </a:r>
          </a:p>
          <a:p>
            <a:pPr lvl="2">
              <a:lnSpc>
                <a:spcPct val="150000"/>
              </a:lnSpc>
            </a:pPr>
            <a:r>
              <a:rPr lang="en-US" dirty="0"/>
              <a:t>Size of the image is greater compare to JPEG</a:t>
            </a:r>
          </a:p>
        </p:txBody>
      </p:sp>
    </p:spTree>
    <p:extLst>
      <p:ext uri="{BB962C8B-B14F-4D97-AF65-F5344CB8AC3E}">
        <p14:creationId xmlns:p14="http://schemas.microsoft.com/office/powerpoint/2010/main" val="348316504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sz="3200" dirty="0"/>
              <a:t>Images</a:t>
            </a:r>
            <a:endParaRPr lang="en-IN" dirty="0"/>
          </a:p>
        </p:txBody>
      </p:sp>
      <p:pic>
        <p:nvPicPr>
          <p:cNvPr id="5" name="Picture 4">
            <a:extLst>
              <a:ext uri="{FF2B5EF4-FFF2-40B4-BE49-F238E27FC236}">
                <a16:creationId xmlns:a16="http://schemas.microsoft.com/office/drawing/2014/main" id="{3B9D54D9-B906-4D3C-B6F2-496C649D4C93}"/>
              </a:ext>
            </a:extLst>
          </p:cNvPr>
          <p:cNvPicPr>
            <a:picLocks noChangeAspect="1"/>
          </p:cNvPicPr>
          <p:nvPr/>
        </p:nvPicPr>
        <p:blipFill>
          <a:blip r:embed="rId2"/>
          <a:stretch>
            <a:fillRect/>
          </a:stretch>
        </p:blipFill>
        <p:spPr>
          <a:xfrm>
            <a:off x="191344" y="1196752"/>
            <a:ext cx="5781675" cy="3476625"/>
          </a:xfrm>
          <a:prstGeom prst="rect">
            <a:avLst/>
          </a:prstGeom>
        </p:spPr>
      </p:pic>
      <p:pic>
        <p:nvPicPr>
          <p:cNvPr id="6" name="Picture 5">
            <a:extLst>
              <a:ext uri="{FF2B5EF4-FFF2-40B4-BE49-F238E27FC236}">
                <a16:creationId xmlns:a16="http://schemas.microsoft.com/office/drawing/2014/main" id="{0B57958B-86F2-4BA1-A119-41E47C8616F3}"/>
              </a:ext>
            </a:extLst>
          </p:cNvPr>
          <p:cNvPicPr>
            <a:picLocks noChangeAspect="1"/>
          </p:cNvPicPr>
          <p:nvPr/>
        </p:nvPicPr>
        <p:blipFill>
          <a:blip r:embed="rId3"/>
          <a:stretch>
            <a:fillRect/>
          </a:stretch>
        </p:blipFill>
        <p:spPr>
          <a:xfrm>
            <a:off x="5973019" y="3479391"/>
            <a:ext cx="6124575" cy="2657475"/>
          </a:xfrm>
          <a:prstGeom prst="rect">
            <a:avLst/>
          </a:prstGeom>
        </p:spPr>
      </p:pic>
    </p:spTree>
    <p:extLst>
      <p:ext uri="{BB962C8B-B14F-4D97-AF65-F5344CB8AC3E}">
        <p14:creationId xmlns:p14="http://schemas.microsoft.com/office/powerpoint/2010/main" val="80025923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sz="3200" dirty="0"/>
              <a:t>Image tag-</a:t>
            </a:r>
            <a:r>
              <a:rPr lang="en-IN" dirty="0"/>
              <a:t>void element </a:t>
            </a:r>
          </a:p>
        </p:txBody>
      </p:sp>
      <p:sp>
        <p:nvSpPr>
          <p:cNvPr id="7" name="Rectangle 3">
            <a:extLst>
              <a:ext uri="{FF2B5EF4-FFF2-40B4-BE49-F238E27FC236}">
                <a16:creationId xmlns:a16="http://schemas.microsoft.com/office/drawing/2014/main" id="{F3A92822-290F-44A0-8C53-4869213FE44D}"/>
              </a:ext>
            </a:extLst>
          </p:cNvPr>
          <p:cNvSpPr>
            <a:spLocks noGrp="1" noChangeArrowheads="1"/>
          </p:cNvSpPr>
          <p:nvPr>
            <p:ph idx="1"/>
          </p:nvPr>
        </p:nvSpPr>
        <p:spPr>
          <a:xfrm>
            <a:off x="479376" y="980728"/>
            <a:ext cx="11449272" cy="5129461"/>
          </a:xfrm>
        </p:spPr>
        <p:txBody>
          <a:bodyPr>
            <a:normAutofit lnSpcReduction="10000"/>
          </a:bodyPr>
          <a:lstStyle/>
          <a:p>
            <a:pPr lvl="1">
              <a:lnSpc>
                <a:spcPct val="150000"/>
              </a:lnSpc>
            </a:pPr>
            <a:r>
              <a:rPr lang="en-US" dirty="0"/>
              <a:t>Some HTML5 elements (called void elements) contain only attributes and do not mark up text (i.e., text is not placed between a start and an end tag). </a:t>
            </a:r>
          </a:p>
          <a:p>
            <a:pPr lvl="1">
              <a:lnSpc>
                <a:spcPct val="150000"/>
              </a:lnSpc>
            </a:pPr>
            <a:r>
              <a:rPr lang="en-US" dirty="0"/>
              <a:t>you can terminate void elements (such as the </a:t>
            </a:r>
            <a:r>
              <a:rPr lang="en-US" dirty="0" err="1"/>
              <a:t>img</a:t>
            </a:r>
            <a:r>
              <a:rPr lang="en-US" dirty="0"/>
              <a:t> element) by using the forward slash character (/) inside the closing right angle bracket (&gt;) of the start tag.</a:t>
            </a:r>
          </a:p>
          <a:p>
            <a:pPr lvl="1">
              <a:lnSpc>
                <a:spcPct val="150000"/>
              </a:lnSpc>
            </a:pPr>
            <a:endParaRPr lang="en-US" dirty="0"/>
          </a:p>
          <a:p>
            <a:pPr lvl="1">
              <a:lnSpc>
                <a:spcPct val="150000"/>
              </a:lnSpc>
            </a:pPr>
            <a:endParaRPr lang="en-US" dirty="0"/>
          </a:p>
          <a:p>
            <a:pPr lvl="1">
              <a:lnSpc>
                <a:spcPct val="150000"/>
              </a:lnSpc>
            </a:pPr>
            <a:r>
              <a:rPr lang="en-US" dirty="0"/>
              <a:t> Optional attributes width and height specify the image’s dimensions.</a:t>
            </a:r>
          </a:p>
          <a:p>
            <a:pPr lvl="1">
              <a:lnSpc>
                <a:spcPct val="150000"/>
              </a:lnSpc>
            </a:pPr>
            <a:r>
              <a:rPr lang="en-US" dirty="0"/>
              <a:t> You can scale an image by increasing or decreasing the values of the image width and height attributes. If these attributes are omitted, the browser uses the image’s actual width and height.</a:t>
            </a:r>
          </a:p>
          <a:p>
            <a:pPr lvl="1">
              <a:lnSpc>
                <a:spcPct val="150000"/>
              </a:lnSpc>
            </a:pPr>
            <a:r>
              <a:rPr lang="en-US" dirty="0"/>
              <a:t> Images are measured in pixels (“picture elements”), which represent dots of color on the screen. </a:t>
            </a:r>
          </a:p>
        </p:txBody>
      </p:sp>
      <p:pic>
        <p:nvPicPr>
          <p:cNvPr id="3" name="Picture 2">
            <a:extLst>
              <a:ext uri="{FF2B5EF4-FFF2-40B4-BE49-F238E27FC236}">
                <a16:creationId xmlns:a16="http://schemas.microsoft.com/office/drawing/2014/main" id="{042CC337-3794-4B6E-BDE6-5847D71FC270}"/>
              </a:ext>
            </a:extLst>
          </p:cNvPr>
          <p:cNvPicPr>
            <a:picLocks noChangeAspect="1"/>
          </p:cNvPicPr>
          <p:nvPr/>
        </p:nvPicPr>
        <p:blipFill>
          <a:blip r:embed="rId2"/>
          <a:stretch>
            <a:fillRect/>
          </a:stretch>
        </p:blipFill>
        <p:spPr>
          <a:xfrm>
            <a:off x="1415480" y="2830138"/>
            <a:ext cx="8496944" cy="755956"/>
          </a:xfrm>
          <a:prstGeom prst="rect">
            <a:avLst/>
          </a:prstGeom>
        </p:spPr>
      </p:pic>
    </p:spTree>
    <p:extLst>
      <p:ext uri="{BB962C8B-B14F-4D97-AF65-F5344CB8AC3E}">
        <p14:creationId xmlns:p14="http://schemas.microsoft.com/office/powerpoint/2010/main" val="204887326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sz="3200" dirty="0"/>
              <a:t>Using Images as Hyperlinks</a:t>
            </a:r>
            <a:endParaRPr lang="en-IN" dirty="0"/>
          </a:p>
        </p:txBody>
      </p:sp>
      <p:sp>
        <p:nvSpPr>
          <p:cNvPr id="7" name="Rectangle 3">
            <a:extLst>
              <a:ext uri="{FF2B5EF4-FFF2-40B4-BE49-F238E27FC236}">
                <a16:creationId xmlns:a16="http://schemas.microsoft.com/office/drawing/2014/main" id="{F3A92822-290F-44A0-8C53-4869213FE44D}"/>
              </a:ext>
            </a:extLst>
          </p:cNvPr>
          <p:cNvSpPr>
            <a:spLocks noGrp="1" noChangeArrowheads="1"/>
          </p:cNvSpPr>
          <p:nvPr>
            <p:ph idx="1"/>
          </p:nvPr>
        </p:nvSpPr>
        <p:spPr>
          <a:xfrm>
            <a:off x="479376" y="980728"/>
            <a:ext cx="11449272" cy="5129461"/>
          </a:xfrm>
        </p:spPr>
        <p:txBody>
          <a:bodyPr>
            <a:normAutofit/>
          </a:bodyPr>
          <a:lstStyle/>
          <a:p>
            <a:pPr lvl="1">
              <a:lnSpc>
                <a:spcPct val="150000"/>
              </a:lnSpc>
            </a:pPr>
            <a:r>
              <a:rPr lang="en-US" dirty="0"/>
              <a:t>By using images as hyperlinks, you can create graphical web pages that link to other resources</a:t>
            </a:r>
          </a:p>
          <a:p>
            <a:pPr lvl="1">
              <a:lnSpc>
                <a:spcPct val="150000"/>
              </a:lnSpc>
            </a:pPr>
            <a:endParaRPr lang="en-US" dirty="0"/>
          </a:p>
          <a:p>
            <a:pPr lvl="1">
              <a:lnSpc>
                <a:spcPct val="150000"/>
              </a:lnSpc>
            </a:pPr>
            <a:r>
              <a:rPr lang="en-US" dirty="0"/>
              <a:t> </a:t>
            </a:r>
          </a:p>
        </p:txBody>
      </p:sp>
      <p:pic>
        <p:nvPicPr>
          <p:cNvPr id="4" name="Picture 3">
            <a:extLst>
              <a:ext uri="{FF2B5EF4-FFF2-40B4-BE49-F238E27FC236}">
                <a16:creationId xmlns:a16="http://schemas.microsoft.com/office/drawing/2014/main" id="{7393684C-D7AC-4886-821B-B3BCFC7D2A11}"/>
              </a:ext>
            </a:extLst>
          </p:cNvPr>
          <p:cNvPicPr>
            <a:picLocks noChangeAspect="1"/>
          </p:cNvPicPr>
          <p:nvPr/>
        </p:nvPicPr>
        <p:blipFill>
          <a:blip r:embed="rId2"/>
          <a:stretch>
            <a:fillRect/>
          </a:stretch>
        </p:blipFill>
        <p:spPr>
          <a:xfrm>
            <a:off x="767408" y="1484784"/>
            <a:ext cx="5328592" cy="4488876"/>
          </a:xfrm>
          <a:prstGeom prst="rect">
            <a:avLst/>
          </a:prstGeom>
        </p:spPr>
      </p:pic>
      <p:pic>
        <p:nvPicPr>
          <p:cNvPr id="5" name="Picture 4">
            <a:extLst>
              <a:ext uri="{FF2B5EF4-FFF2-40B4-BE49-F238E27FC236}">
                <a16:creationId xmlns:a16="http://schemas.microsoft.com/office/drawing/2014/main" id="{53DED529-60AB-4B85-AE7C-03BE4B63667D}"/>
              </a:ext>
            </a:extLst>
          </p:cNvPr>
          <p:cNvPicPr>
            <a:picLocks noChangeAspect="1"/>
          </p:cNvPicPr>
          <p:nvPr/>
        </p:nvPicPr>
        <p:blipFill>
          <a:blip r:embed="rId3"/>
          <a:stretch>
            <a:fillRect/>
          </a:stretch>
        </p:blipFill>
        <p:spPr>
          <a:xfrm>
            <a:off x="6952201" y="1916832"/>
            <a:ext cx="4608512" cy="2232248"/>
          </a:xfrm>
          <a:prstGeom prst="rect">
            <a:avLst/>
          </a:prstGeom>
        </p:spPr>
      </p:pic>
    </p:spTree>
    <p:extLst>
      <p:ext uri="{BB962C8B-B14F-4D97-AF65-F5344CB8AC3E}">
        <p14:creationId xmlns:p14="http://schemas.microsoft.com/office/powerpoint/2010/main" val="325476268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29620" y="3080634"/>
            <a:ext cx="9470836" cy="708406"/>
          </a:xfrm>
        </p:spPr>
        <p:txBody>
          <a:bodyPr/>
          <a:lstStyle/>
          <a:p>
            <a:pPr algn="ctr"/>
            <a:r>
              <a:rPr lang="en-US" sz="2800" dirty="0"/>
              <a:t>Special Characters and Horizontal Rules</a:t>
            </a:r>
            <a:endParaRPr lang="en-US" dirty="0"/>
          </a:p>
        </p:txBody>
      </p:sp>
    </p:spTree>
    <p:extLst>
      <p:ext uri="{BB962C8B-B14F-4D97-AF65-F5344CB8AC3E}">
        <p14:creationId xmlns:p14="http://schemas.microsoft.com/office/powerpoint/2010/main" val="53443194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sz="3200" dirty="0"/>
              <a:t>Special Characters and Horizontal Rules</a:t>
            </a:r>
            <a:endParaRPr lang="en-IN" dirty="0"/>
          </a:p>
        </p:txBody>
      </p:sp>
      <p:sp>
        <p:nvSpPr>
          <p:cNvPr id="7" name="Rectangle 3">
            <a:extLst>
              <a:ext uri="{FF2B5EF4-FFF2-40B4-BE49-F238E27FC236}">
                <a16:creationId xmlns:a16="http://schemas.microsoft.com/office/drawing/2014/main" id="{F3A92822-290F-44A0-8C53-4869213FE44D}"/>
              </a:ext>
            </a:extLst>
          </p:cNvPr>
          <p:cNvSpPr>
            <a:spLocks noGrp="1" noChangeArrowheads="1"/>
          </p:cNvSpPr>
          <p:nvPr>
            <p:ph idx="1"/>
          </p:nvPr>
        </p:nvSpPr>
        <p:spPr>
          <a:xfrm>
            <a:off x="479376" y="980728"/>
            <a:ext cx="11449272" cy="5129461"/>
          </a:xfrm>
        </p:spPr>
        <p:txBody>
          <a:bodyPr>
            <a:normAutofit/>
          </a:bodyPr>
          <a:lstStyle/>
          <a:p>
            <a:pPr lvl="1">
              <a:lnSpc>
                <a:spcPct val="150000"/>
              </a:lnSpc>
            </a:pPr>
            <a:r>
              <a:rPr lang="en-US" dirty="0"/>
              <a:t>When marking up text, certain characters or symbols may be difficult to embed directly into</a:t>
            </a:r>
          </a:p>
          <a:p>
            <a:pPr marL="355600" lvl="1" indent="0">
              <a:lnSpc>
                <a:spcPct val="150000"/>
              </a:lnSpc>
              <a:buNone/>
            </a:pPr>
            <a:r>
              <a:rPr lang="en-US" dirty="0"/>
              <a:t>an HTML5 document. Some keyboards do not provide these symbols (such as ©), or their</a:t>
            </a:r>
          </a:p>
          <a:p>
            <a:pPr marL="355600" lvl="1" indent="0">
              <a:lnSpc>
                <a:spcPct val="150000"/>
              </a:lnSpc>
              <a:buNone/>
            </a:pPr>
            <a:r>
              <a:rPr lang="en-US" dirty="0"/>
              <a:t>presence in the markup may cause syntax errors (as with &lt;). For example, </a:t>
            </a:r>
          </a:p>
          <a:p>
            <a:pPr lvl="1">
              <a:lnSpc>
                <a:spcPct val="150000"/>
              </a:lnSpc>
            </a:pPr>
            <a:endParaRPr lang="en-US" dirty="0"/>
          </a:p>
          <a:p>
            <a:pPr lvl="1">
              <a:lnSpc>
                <a:spcPct val="150000"/>
              </a:lnSpc>
            </a:pPr>
            <a:r>
              <a:rPr lang="en-US" dirty="0"/>
              <a:t>the markup results in a syntax error because it uses the less-than character (&lt;), which is reserved for start tags and end tags such as &lt;p&gt; and &lt;/p&gt;.</a:t>
            </a:r>
          </a:p>
          <a:p>
            <a:pPr lvl="1">
              <a:lnSpc>
                <a:spcPct val="150000"/>
              </a:lnSpc>
            </a:pPr>
            <a:r>
              <a:rPr lang="en-US" dirty="0"/>
              <a:t> HTML5 provides character entity references (in the form </a:t>
            </a:r>
            <a:r>
              <a:rPr lang="en-US" dirty="0">
                <a:highlight>
                  <a:srgbClr val="FFFF00"/>
                </a:highlight>
              </a:rPr>
              <a:t>&amp;code;</a:t>
            </a:r>
            <a:r>
              <a:rPr lang="en-US" dirty="0"/>
              <a:t>) for representing special characters which uses the character entity reference &amp;</a:t>
            </a:r>
            <a:r>
              <a:rPr lang="en-US" dirty="0" err="1"/>
              <a:t>lt</a:t>
            </a:r>
            <a:r>
              <a:rPr lang="en-US" dirty="0"/>
              <a:t>; for the less-than symbol (&lt;). </a:t>
            </a:r>
          </a:p>
          <a:p>
            <a:pPr lvl="1">
              <a:lnSpc>
                <a:spcPct val="150000"/>
              </a:lnSpc>
            </a:pPr>
            <a:endParaRPr lang="en-US" dirty="0"/>
          </a:p>
        </p:txBody>
      </p:sp>
      <p:pic>
        <p:nvPicPr>
          <p:cNvPr id="3" name="Picture 2">
            <a:extLst>
              <a:ext uri="{FF2B5EF4-FFF2-40B4-BE49-F238E27FC236}">
                <a16:creationId xmlns:a16="http://schemas.microsoft.com/office/drawing/2014/main" id="{E7095757-DB20-4903-9F7D-B3DF6D0C822C}"/>
              </a:ext>
            </a:extLst>
          </p:cNvPr>
          <p:cNvPicPr>
            <a:picLocks noChangeAspect="1"/>
          </p:cNvPicPr>
          <p:nvPr/>
        </p:nvPicPr>
        <p:blipFill>
          <a:blip r:embed="rId2"/>
          <a:stretch>
            <a:fillRect/>
          </a:stretch>
        </p:blipFill>
        <p:spPr>
          <a:xfrm>
            <a:off x="2639616" y="2492896"/>
            <a:ext cx="6063946" cy="504056"/>
          </a:xfrm>
          <a:prstGeom prst="rect">
            <a:avLst/>
          </a:prstGeom>
        </p:spPr>
      </p:pic>
      <p:pic>
        <p:nvPicPr>
          <p:cNvPr id="6" name="Picture 5">
            <a:extLst>
              <a:ext uri="{FF2B5EF4-FFF2-40B4-BE49-F238E27FC236}">
                <a16:creationId xmlns:a16="http://schemas.microsoft.com/office/drawing/2014/main" id="{97DDC6F0-E883-4E5E-B1AC-DECBB0769A5E}"/>
              </a:ext>
            </a:extLst>
          </p:cNvPr>
          <p:cNvPicPr>
            <a:picLocks noChangeAspect="1"/>
          </p:cNvPicPr>
          <p:nvPr/>
        </p:nvPicPr>
        <p:blipFill>
          <a:blip r:embed="rId3"/>
          <a:stretch>
            <a:fillRect/>
          </a:stretch>
        </p:blipFill>
        <p:spPr>
          <a:xfrm>
            <a:off x="2639616" y="5157192"/>
            <a:ext cx="6942965" cy="504056"/>
          </a:xfrm>
          <a:prstGeom prst="rect">
            <a:avLst/>
          </a:prstGeom>
        </p:spPr>
      </p:pic>
    </p:spTree>
    <p:extLst>
      <p:ext uri="{BB962C8B-B14F-4D97-AF65-F5344CB8AC3E}">
        <p14:creationId xmlns:p14="http://schemas.microsoft.com/office/powerpoint/2010/main" val="176402634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sz="3200" dirty="0"/>
              <a:t>Special Characters and Horizontal Rules</a:t>
            </a:r>
            <a:endParaRPr lang="en-IN" dirty="0"/>
          </a:p>
        </p:txBody>
      </p:sp>
      <p:pic>
        <p:nvPicPr>
          <p:cNvPr id="9" name="Picture 8">
            <a:extLst>
              <a:ext uri="{FF2B5EF4-FFF2-40B4-BE49-F238E27FC236}">
                <a16:creationId xmlns:a16="http://schemas.microsoft.com/office/drawing/2014/main" id="{4CC4C236-0F54-4C18-950D-E667DAE6E2AA}"/>
              </a:ext>
            </a:extLst>
          </p:cNvPr>
          <p:cNvPicPr>
            <a:picLocks noChangeAspect="1"/>
          </p:cNvPicPr>
          <p:nvPr/>
        </p:nvPicPr>
        <p:blipFill>
          <a:blip r:embed="rId2"/>
          <a:stretch>
            <a:fillRect/>
          </a:stretch>
        </p:blipFill>
        <p:spPr>
          <a:xfrm>
            <a:off x="430539" y="1049074"/>
            <a:ext cx="6150666" cy="2667958"/>
          </a:xfrm>
          <a:prstGeom prst="rect">
            <a:avLst/>
          </a:prstGeom>
        </p:spPr>
      </p:pic>
      <p:pic>
        <p:nvPicPr>
          <p:cNvPr id="10" name="Picture 9">
            <a:extLst>
              <a:ext uri="{FF2B5EF4-FFF2-40B4-BE49-F238E27FC236}">
                <a16:creationId xmlns:a16="http://schemas.microsoft.com/office/drawing/2014/main" id="{24A6D93E-3E87-4E5F-AD54-BA822E93185E}"/>
              </a:ext>
            </a:extLst>
          </p:cNvPr>
          <p:cNvPicPr>
            <a:picLocks noChangeAspect="1"/>
          </p:cNvPicPr>
          <p:nvPr/>
        </p:nvPicPr>
        <p:blipFill>
          <a:blip r:embed="rId3"/>
          <a:stretch>
            <a:fillRect/>
          </a:stretch>
        </p:blipFill>
        <p:spPr>
          <a:xfrm>
            <a:off x="6581205" y="1772816"/>
            <a:ext cx="5353909" cy="3600400"/>
          </a:xfrm>
          <a:prstGeom prst="rect">
            <a:avLst/>
          </a:prstGeom>
        </p:spPr>
      </p:pic>
      <p:pic>
        <p:nvPicPr>
          <p:cNvPr id="12" name="Picture 11">
            <a:extLst>
              <a:ext uri="{FF2B5EF4-FFF2-40B4-BE49-F238E27FC236}">
                <a16:creationId xmlns:a16="http://schemas.microsoft.com/office/drawing/2014/main" id="{BC4109BD-F02B-48D8-BA3D-03171C5DC3B8}"/>
              </a:ext>
            </a:extLst>
          </p:cNvPr>
          <p:cNvPicPr>
            <a:picLocks noChangeAspect="1"/>
          </p:cNvPicPr>
          <p:nvPr/>
        </p:nvPicPr>
        <p:blipFill>
          <a:blip r:embed="rId4"/>
          <a:stretch>
            <a:fillRect/>
          </a:stretch>
        </p:blipFill>
        <p:spPr>
          <a:xfrm>
            <a:off x="551384" y="4221088"/>
            <a:ext cx="5791537" cy="1587838"/>
          </a:xfrm>
          <a:prstGeom prst="rect">
            <a:avLst/>
          </a:prstGeom>
        </p:spPr>
      </p:pic>
    </p:spTree>
    <p:extLst>
      <p:ext uri="{BB962C8B-B14F-4D97-AF65-F5344CB8AC3E}">
        <p14:creationId xmlns:p14="http://schemas.microsoft.com/office/powerpoint/2010/main" val="25456315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5360" y="1196752"/>
            <a:ext cx="10657184" cy="1282676"/>
          </a:xfrm>
        </p:spPr>
        <p:txBody>
          <a:bodyPr/>
          <a:lstStyle/>
          <a:p>
            <a:r>
              <a:rPr lang="en-US" sz="2000" dirty="0"/>
              <a:t>Packet Switching</a:t>
            </a:r>
          </a:p>
          <a:p>
            <a:r>
              <a:rPr lang="en-US" sz="2000" dirty="0"/>
              <a:t>One of the primary goals for ARPANET was to allow multiple users to send and receive information simultaneously over the same communications paths (e.g., phone lines).</a:t>
            </a:r>
          </a:p>
          <a:p>
            <a:r>
              <a:rPr lang="en-US" sz="2000" dirty="0"/>
              <a:t>Then network operated with a technique called </a:t>
            </a:r>
            <a:r>
              <a:rPr lang="en-US" sz="2000" b="1" dirty="0"/>
              <a:t>packet switching</a:t>
            </a:r>
            <a:r>
              <a:rPr lang="en-US" sz="2000" dirty="0"/>
              <a:t>, in which digital data was sent in small bundles called packets. </a:t>
            </a:r>
          </a:p>
          <a:p>
            <a:r>
              <a:rPr lang="en-US" sz="2000" dirty="0"/>
              <a:t>The packets contained address, error-control and sequencing information. The address information allowed packets to be routed to their destinations.</a:t>
            </a:r>
          </a:p>
          <a:p>
            <a:r>
              <a:rPr lang="en-US" sz="2000" dirty="0"/>
              <a:t>The sequencing information helped in reassembling the packets.</a:t>
            </a:r>
          </a:p>
          <a:p>
            <a:r>
              <a:rPr lang="en-US" sz="2000" dirty="0"/>
              <a:t> Packets from different senders were intermixed on the same lines to efficiently use the available bandwidth. </a:t>
            </a:r>
          </a:p>
          <a:p>
            <a:r>
              <a:rPr lang="en-US" sz="2000" dirty="0"/>
              <a:t>This packet-switching technique greatly reduced transmission costs, as compared with the cost of dedicated communications lines.</a:t>
            </a:r>
          </a:p>
          <a:p>
            <a:r>
              <a:rPr lang="en-US" sz="2000" dirty="0"/>
              <a:t>The network was designed to operate without centralized control. If a portion of the network failed, the remaining working portions would still route packets from senders to receivers over alternative paths for reliability.</a:t>
            </a:r>
          </a:p>
          <a:p>
            <a:pPr algn="just"/>
            <a:endParaRPr lang="en-US" sz="2000" dirty="0"/>
          </a:p>
          <a:p>
            <a:pPr algn="just"/>
            <a:endParaRPr lang="en-GB" alt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r>
              <a:rPr lang="en-US" dirty="0"/>
              <a:t>Evolution of the Internet</a:t>
            </a:r>
            <a:endParaRPr lang="en-US" dirty="0">
              <a:latin typeface="Armata" panose="020B0503040500060204" pitchFamily="34" charset="0"/>
            </a:endParaRPr>
          </a:p>
        </p:txBody>
      </p:sp>
    </p:spTree>
    <p:extLst>
      <p:ext uri="{BB962C8B-B14F-4D97-AF65-F5344CB8AC3E}">
        <p14:creationId xmlns:p14="http://schemas.microsoft.com/office/powerpoint/2010/main" val="41587837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 calcmode="lin" valueType="num">
                                      <p:cBhvr additive="base">
                                        <p:cTn id="7" dur="500" fill="hold"/>
                                        <p:tgtEl>
                                          <p:spTgt spid="194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4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459">
                                            <p:txEl>
                                              <p:pRg st="1" end="1"/>
                                            </p:txEl>
                                          </p:spTgt>
                                        </p:tgtEl>
                                        <p:attrNameLst>
                                          <p:attrName>style.visibility</p:attrName>
                                        </p:attrNameLst>
                                      </p:cBhvr>
                                      <p:to>
                                        <p:strVal val="visible"/>
                                      </p:to>
                                    </p:set>
                                    <p:anim calcmode="lin" valueType="num">
                                      <p:cBhvr additive="base">
                                        <p:cTn id="13" dur="500" fill="hold"/>
                                        <p:tgtEl>
                                          <p:spTgt spid="194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4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459">
                                            <p:txEl>
                                              <p:pRg st="2" end="2"/>
                                            </p:txEl>
                                          </p:spTgt>
                                        </p:tgtEl>
                                        <p:attrNameLst>
                                          <p:attrName>style.visibility</p:attrName>
                                        </p:attrNameLst>
                                      </p:cBhvr>
                                      <p:to>
                                        <p:strVal val="visible"/>
                                      </p:to>
                                    </p:set>
                                    <p:anim calcmode="lin" valueType="num">
                                      <p:cBhvr additive="base">
                                        <p:cTn id="19" dur="500" fill="hold"/>
                                        <p:tgtEl>
                                          <p:spTgt spid="1945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45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459">
                                            <p:txEl>
                                              <p:pRg st="3" end="3"/>
                                            </p:txEl>
                                          </p:spTgt>
                                        </p:tgtEl>
                                        <p:attrNameLst>
                                          <p:attrName>style.visibility</p:attrName>
                                        </p:attrNameLst>
                                      </p:cBhvr>
                                      <p:to>
                                        <p:strVal val="visible"/>
                                      </p:to>
                                    </p:set>
                                    <p:anim calcmode="lin" valueType="num">
                                      <p:cBhvr additive="base">
                                        <p:cTn id="25" dur="500" fill="hold"/>
                                        <p:tgtEl>
                                          <p:spTgt spid="1945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45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459">
                                            <p:txEl>
                                              <p:pRg st="4" end="4"/>
                                            </p:txEl>
                                          </p:spTgt>
                                        </p:tgtEl>
                                        <p:attrNameLst>
                                          <p:attrName>style.visibility</p:attrName>
                                        </p:attrNameLst>
                                      </p:cBhvr>
                                      <p:to>
                                        <p:strVal val="visible"/>
                                      </p:to>
                                    </p:set>
                                    <p:anim calcmode="lin" valueType="num">
                                      <p:cBhvr additive="base">
                                        <p:cTn id="31" dur="500" fill="hold"/>
                                        <p:tgtEl>
                                          <p:spTgt spid="1945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945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459">
                                            <p:txEl>
                                              <p:pRg st="5" end="5"/>
                                            </p:txEl>
                                          </p:spTgt>
                                        </p:tgtEl>
                                        <p:attrNameLst>
                                          <p:attrName>style.visibility</p:attrName>
                                        </p:attrNameLst>
                                      </p:cBhvr>
                                      <p:to>
                                        <p:strVal val="visible"/>
                                      </p:to>
                                    </p:set>
                                    <p:anim calcmode="lin" valueType="num">
                                      <p:cBhvr additive="base">
                                        <p:cTn id="37" dur="500" fill="hold"/>
                                        <p:tgtEl>
                                          <p:spTgt spid="1945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45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9459">
                                            <p:txEl>
                                              <p:pRg st="6" end="6"/>
                                            </p:txEl>
                                          </p:spTgt>
                                        </p:tgtEl>
                                        <p:attrNameLst>
                                          <p:attrName>style.visibility</p:attrName>
                                        </p:attrNameLst>
                                      </p:cBhvr>
                                      <p:to>
                                        <p:strVal val="visible"/>
                                      </p:to>
                                    </p:set>
                                    <p:anim calcmode="lin" valueType="num">
                                      <p:cBhvr additive="base">
                                        <p:cTn id="43" dur="500" fill="hold"/>
                                        <p:tgtEl>
                                          <p:spTgt spid="1945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945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9459">
                                            <p:txEl>
                                              <p:pRg st="7" end="7"/>
                                            </p:txEl>
                                          </p:spTgt>
                                        </p:tgtEl>
                                        <p:attrNameLst>
                                          <p:attrName>style.visibility</p:attrName>
                                        </p:attrNameLst>
                                      </p:cBhvr>
                                      <p:to>
                                        <p:strVal val="visible"/>
                                      </p:to>
                                    </p:set>
                                    <p:anim calcmode="lin" valueType="num">
                                      <p:cBhvr additive="base">
                                        <p:cTn id="49" dur="500" fill="hold"/>
                                        <p:tgtEl>
                                          <p:spTgt spid="19459">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9459">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sz="3200" dirty="0"/>
              <a:t>Special Characters and Horizontal Rules</a:t>
            </a:r>
            <a:endParaRPr lang="en-IN" dirty="0"/>
          </a:p>
        </p:txBody>
      </p:sp>
      <p:sp>
        <p:nvSpPr>
          <p:cNvPr id="7" name="Rectangle 3">
            <a:extLst>
              <a:ext uri="{FF2B5EF4-FFF2-40B4-BE49-F238E27FC236}">
                <a16:creationId xmlns:a16="http://schemas.microsoft.com/office/drawing/2014/main" id="{F3A92822-290F-44A0-8C53-4869213FE44D}"/>
              </a:ext>
            </a:extLst>
          </p:cNvPr>
          <p:cNvSpPr>
            <a:spLocks noGrp="1" noChangeArrowheads="1"/>
          </p:cNvSpPr>
          <p:nvPr>
            <p:ph idx="1"/>
          </p:nvPr>
        </p:nvSpPr>
        <p:spPr>
          <a:xfrm>
            <a:off x="839416" y="1340768"/>
            <a:ext cx="11089232" cy="4769421"/>
          </a:xfrm>
        </p:spPr>
        <p:txBody>
          <a:bodyPr>
            <a:normAutofit/>
          </a:bodyPr>
          <a:lstStyle/>
          <a:p>
            <a:pPr marL="0" indent="0">
              <a:buNone/>
              <a:tabLst>
                <a:tab pos="1146175" algn="l"/>
                <a:tab pos="2686050" algn="l"/>
              </a:tabLst>
            </a:pPr>
            <a:r>
              <a:rPr lang="en-US" sz="2000" b="1" dirty="0">
                <a:latin typeface="Arial" pitchFamily="34" charset="0"/>
              </a:rPr>
              <a:t>Horizontal rules</a:t>
            </a:r>
          </a:p>
          <a:p>
            <a:pPr lvl="1">
              <a:tabLst>
                <a:tab pos="1146175" algn="l"/>
                <a:tab pos="2686050" algn="l"/>
              </a:tabLst>
            </a:pPr>
            <a:r>
              <a:rPr lang="en-US" b="1" dirty="0">
                <a:solidFill>
                  <a:schemeClr val="accent2"/>
                </a:solidFill>
                <a:latin typeface="Courier New" pitchFamily="49" charset="0"/>
              </a:rPr>
              <a:t>&lt;</a:t>
            </a:r>
            <a:r>
              <a:rPr lang="en-US" b="1" dirty="0" err="1">
                <a:solidFill>
                  <a:schemeClr val="accent2"/>
                </a:solidFill>
                <a:latin typeface="Courier New" pitchFamily="49" charset="0"/>
              </a:rPr>
              <a:t>hr</a:t>
            </a:r>
            <a:r>
              <a:rPr lang="en-US" b="1" dirty="0">
                <a:solidFill>
                  <a:schemeClr val="accent2"/>
                </a:solidFill>
                <a:latin typeface="Courier New" pitchFamily="49" charset="0"/>
              </a:rPr>
              <a:t> /&gt;</a:t>
            </a:r>
            <a:r>
              <a:rPr lang="en-US" b="1" dirty="0">
                <a:solidFill>
                  <a:schemeClr val="accent2"/>
                </a:solidFill>
                <a:latin typeface="Arial" pitchFamily="34" charset="0"/>
              </a:rPr>
              <a:t> </a:t>
            </a:r>
            <a:r>
              <a:rPr lang="en-US" dirty="0">
                <a:latin typeface="Arial" pitchFamily="34" charset="0"/>
              </a:rPr>
              <a:t>draws a line across the display, after a line break</a:t>
            </a:r>
          </a:p>
          <a:p>
            <a:pPr lvl="1">
              <a:lnSpc>
                <a:spcPct val="150000"/>
              </a:lnSpc>
            </a:pPr>
            <a:r>
              <a:rPr lang="en-US" dirty="0"/>
              <a:t>Most browsers render a horizontal rule as a horizontal line with extra space above and below it</a:t>
            </a:r>
          </a:p>
          <a:p>
            <a:pPr lvl="1">
              <a:lnSpc>
                <a:spcPct val="150000"/>
              </a:lnSpc>
            </a:pPr>
            <a:r>
              <a:rPr lang="en-US" dirty="0"/>
              <a:t>The horizontal rule element should be considered a legacy element and you should avoid using it.</a:t>
            </a:r>
          </a:p>
          <a:p>
            <a:pPr fontAlgn="base"/>
            <a:r>
              <a:rPr lang="en-US" sz="2000" dirty="0"/>
              <a:t>The &lt;</a:t>
            </a:r>
            <a:r>
              <a:rPr lang="en-US" sz="2000" dirty="0" err="1"/>
              <a:t>hr</a:t>
            </a:r>
            <a:r>
              <a:rPr lang="en-US" sz="2000" dirty="0"/>
              <a:t>&gt; tag in HTML stands for horizontal rule and is used to insert a horizontal rule or a thematic break in an HTML page to divide or separate document sections.</a:t>
            </a:r>
          </a:p>
          <a:p>
            <a:pPr fontAlgn="base"/>
            <a:r>
              <a:rPr lang="en-US" sz="2000" dirty="0"/>
              <a:t>The &lt;</a:t>
            </a:r>
            <a:r>
              <a:rPr lang="en-US" sz="2000" dirty="0" err="1"/>
              <a:t>hr</a:t>
            </a:r>
            <a:r>
              <a:rPr lang="en-US" sz="2000" dirty="0"/>
              <a:t>&gt; tag is an empty tag, and it does not require an end tag.</a:t>
            </a:r>
          </a:p>
          <a:p>
            <a:pPr fontAlgn="base"/>
            <a:r>
              <a:rPr lang="en-US" sz="2000" b="1" dirty="0"/>
              <a:t>Tag Attributes are not supported in HTML5:</a:t>
            </a:r>
            <a:endParaRPr lang="en-US" sz="2000" dirty="0"/>
          </a:p>
        </p:txBody>
      </p:sp>
    </p:spTree>
    <p:extLst>
      <p:ext uri="{BB962C8B-B14F-4D97-AF65-F5344CB8AC3E}">
        <p14:creationId xmlns:p14="http://schemas.microsoft.com/office/powerpoint/2010/main" val="258802739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29620" y="3080634"/>
            <a:ext cx="9470836" cy="708406"/>
          </a:xfrm>
        </p:spPr>
        <p:txBody>
          <a:bodyPr/>
          <a:lstStyle/>
          <a:p>
            <a:pPr algn="ctr"/>
            <a:r>
              <a:rPr lang="en-US" sz="2800" dirty="0"/>
              <a:t>Lists</a:t>
            </a:r>
            <a:endParaRPr lang="en-US" dirty="0"/>
          </a:p>
        </p:txBody>
      </p:sp>
    </p:spTree>
    <p:extLst>
      <p:ext uri="{BB962C8B-B14F-4D97-AF65-F5344CB8AC3E}">
        <p14:creationId xmlns:p14="http://schemas.microsoft.com/office/powerpoint/2010/main" val="44206053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sz="3200" dirty="0"/>
              <a:t>Lists</a:t>
            </a:r>
            <a:endParaRPr lang="en-IN" dirty="0"/>
          </a:p>
        </p:txBody>
      </p:sp>
      <p:sp>
        <p:nvSpPr>
          <p:cNvPr id="7" name="Rectangle 3">
            <a:extLst>
              <a:ext uri="{FF2B5EF4-FFF2-40B4-BE49-F238E27FC236}">
                <a16:creationId xmlns:a16="http://schemas.microsoft.com/office/drawing/2014/main" id="{F3A92822-290F-44A0-8C53-4869213FE44D}"/>
              </a:ext>
            </a:extLst>
          </p:cNvPr>
          <p:cNvSpPr>
            <a:spLocks noGrp="1" noChangeArrowheads="1"/>
          </p:cNvSpPr>
          <p:nvPr>
            <p:ph idx="1"/>
          </p:nvPr>
        </p:nvSpPr>
        <p:spPr>
          <a:xfrm>
            <a:off x="839416" y="1340768"/>
            <a:ext cx="11089232" cy="4769421"/>
          </a:xfrm>
        </p:spPr>
        <p:txBody>
          <a:bodyPr>
            <a:normAutofit/>
          </a:bodyPr>
          <a:lstStyle/>
          <a:p>
            <a:pPr fontAlgn="base"/>
            <a:r>
              <a:rPr lang="en-US" sz="2000" dirty="0"/>
              <a:t>lists in a web page to organize content that similar in nature</a:t>
            </a:r>
          </a:p>
          <a:p>
            <a:pPr>
              <a:lnSpc>
                <a:spcPct val="80000"/>
              </a:lnSpc>
              <a:buFont typeface="Times"/>
              <a:buChar char="•"/>
            </a:pPr>
            <a:r>
              <a:rPr lang="en-US" sz="2000" b="1" i="1" dirty="0">
                <a:latin typeface="Arial" pitchFamily="34" charset="0"/>
              </a:rPr>
              <a:t>Unordered lists</a:t>
            </a:r>
            <a:endParaRPr lang="en-US" sz="2000" b="1" dirty="0">
              <a:latin typeface="Arial" pitchFamily="34" charset="0"/>
            </a:endParaRPr>
          </a:p>
          <a:p>
            <a:pPr>
              <a:lnSpc>
                <a:spcPct val="80000"/>
              </a:lnSpc>
              <a:buFont typeface="Times"/>
              <a:buChar char="•"/>
            </a:pPr>
            <a:r>
              <a:rPr lang="en-US" sz="2000" dirty="0">
                <a:latin typeface="Arial" pitchFamily="34" charset="0"/>
              </a:rPr>
              <a:t>the </a:t>
            </a:r>
            <a:r>
              <a:rPr lang="en-US" sz="1800" dirty="0">
                <a:solidFill>
                  <a:schemeClr val="accent2"/>
                </a:solidFill>
                <a:latin typeface="Courier New" pitchFamily="49" charset="0"/>
              </a:rPr>
              <a:t>&lt;ul&gt;</a:t>
            </a:r>
            <a:r>
              <a:rPr lang="en-US" sz="2000" dirty="0">
                <a:solidFill>
                  <a:schemeClr val="accent2"/>
                </a:solidFill>
                <a:latin typeface="Arial" pitchFamily="34" charset="0"/>
              </a:rPr>
              <a:t> </a:t>
            </a:r>
            <a:r>
              <a:rPr lang="en-US" sz="2000" dirty="0">
                <a:latin typeface="Arial" pitchFamily="34" charset="0"/>
              </a:rPr>
              <a:t>tag creates a block tag , creates an unordered list</a:t>
            </a:r>
          </a:p>
          <a:p>
            <a:pPr>
              <a:lnSpc>
                <a:spcPct val="80000"/>
              </a:lnSpc>
              <a:buFont typeface="Times"/>
              <a:buChar char="•"/>
            </a:pPr>
            <a:r>
              <a:rPr lang="en-US" sz="2000" dirty="0">
                <a:latin typeface="Arial" pitchFamily="34" charset="0"/>
              </a:rPr>
              <a:t>List elements are the content of the </a:t>
            </a:r>
            <a:r>
              <a:rPr lang="en-US" sz="1800" dirty="0">
                <a:solidFill>
                  <a:schemeClr val="accent2"/>
                </a:solidFill>
                <a:latin typeface="Courier New" pitchFamily="49" charset="0"/>
              </a:rPr>
              <a:t>&lt;li&gt;</a:t>
            </a:r>
            <a:r>
              <a:rPr lang="en-US" sz="2000" dirty="0">
                <a:solidFill>
                  <a:schemeClr val="accent2"/>
                </a:solidFill>
                <a:latin typeface="Arial" pitchFamily="34" charset="0"/>
              </a:rPr>
              <a:t> </a:t>
            </a:r>
            <a:r>
              <a:rPr lang="en-US" sz="2000" dirty="0">
                <a:latin typeface="Arial" pitchFamily="34" charset="0"/>
              </a:rPr>
              <a:t>tag</a:t>
            </a:r>
          </a:p>
          <a:p>
            <a:pPr>
              <a:lnSpc>
                <a:spcPct val="80000"/>
              </a:lnSpc>
              <a:buFont typeface="Times"/>
              <a:buChar char="•"/>
            </a:pPr>
            <a:r>
              <a:rPr lang="en-US" sz="2000" dirty="0">
                <a:latin typeface="Arial" pitchFamily="34" charset="0"/>
              </a:rPr>
              <a:t>When displayed , each list item is implicitly preceded by a bullet.</a:t>
            </a:r>
          </a:p>
          <a:p>
            <a:pPr>
              <a:lnSpc>
                <a:spcPct val="80000"/>
              </a:lnSpc>
              <a:buFontTx/>
              <a:buNone/>
            </a:pPr>
            <a:endParaRPr lang="en-US" sz="2000" dirty="0">
              <a:latin typeface="Arial" pitchFamily="34" charset="0"/>
            </a:endParaRPr>
          </a:p>
          <a:p>
            <a:pPr>
              <a:lnSpc>
                <a:spcPct val="80000"/>
              </a:lnSpc>
              <a:buFontTx/>
              <a:buNone/>
            </a:pPr>
            <a:r>
              <a:rPr lang="en-US" sz="1400" dirty="0">
                <a:latin typeface="Courier New" pitchFamily="49" charset="0"/>
              </a:rPr>
              <a:t>&lt;h3&gt; Some Common Single-Engine Aircraft &lt;/h3&gt;</a:t>
            </a:r>
          </a:p>
          <a:p>
            <a:pPr>
              <a:lnSpc>
                <a:spcPct val="80000"/>
              </a:lnSpc>
              <a:buFontTx/>
              <a:buNone/>
            </a:pPr>
            <a:r>
              <a:rPr lang="en-US" sz="1400" dirty="0">
                <a:latin typeface="Courier New" pitchFamily="49" charset="0"/>
              </a:rPr>
              <a:t> &lt;ul&gt; </a:t>
            </a:r>
          </a:p>
          <a:p>
            <a:pPr>
              <a:lnSpc>
                <a:spcPct val="80000"/>
              </a:lnSpc>
              <a:buFontTx/>
              <a:buNone/>
            </a:pPr>
            <a:r>
              <a:rPr lang="en-US" sz="1400" dirty="0">
                <a:latin typeface="Courier New" pitchFamily="49" charset="0"/>
              </a:rPr>
              <a:t>   &lt;li&gt; Cessna Skyhawk &lt;/li&gt;</a:t>
            </a:r>
          </a:p>
          <a:p>
            <a:pPr>
              <a:lnSpc>
                <a:spcPct val="80000"/>
              </a:lnSpc>
              <a:buFontTx/>
              <a:buNone/>
            </a:pPr>
            <a:r>
              <a:rPr lang="en-US" sz="1400" dirty="0">
                <a:latin typeface="Courier New" pitchFamily="49" charset="0"/>
              </a:rPr>
              <a:t>   &lt;li&gt; Beechcraft Bonanza &lt;/li&gt;</a:t>
            </a:r>
          </a:p>
          <a:p>
            <a:pPr>
              <a:lnSpc>
                <a:spcPct val="80000"/>
              </a:lnSpc>
              <a:buFontTx/>
              <a:buNone/>
            </a:pPr>
            <a:r>
              <a:rPr lang="en-US" sz="1400" dirty="0">
                <a:latin typeface="Courier New" pitchFamily="49" charset="0"/>
              </a:rPr>
              <a:t>   &lt;li&gt; Piper Cherokee &lt;/li&gt;</a:t>
            </a:r>
          </a:p>
          <a:p>
            <a:pPr>
              <a:lnSpc>
                <a:spcPct val="80000"/>
              </a:lnSpc>
              <a:buFontTx/>
              <a:buNone/>
            </a:pPr>
            <a:r>
              <a:rPr lang="en-US" sz="1400" dirty="0">
                <a:latin typeface="Courier New" pitchFamily="49" charset="0"/>
              </a:rPr>
              <a:t> &lt;/ul&gt;</a:t>
            </a:r>
            <a:r>
              <a:rPr lang="en-US" sz="1600" dirty="0">
                <a:latin typeface="Arial" pitchFamily="34" charset="0"/>
              </a:rPr>
              <a:t> </a:t>
            </a:r>
          </a:p>
          <a:p>
            <a:pPr fontAlgn="base"/>
            <a:endParaRPr lang="en-US" sz="2000" dirty="0"/>
          </a:p>
        </p:txBody>
      </p:sp>
      <p:pic>
        <p:nvPicPr>
          <p:cNvPr id="4" name="Picture 4" descr="ch2_7">
            <a:extLst>
              <a:ext uri="{FF2B5EF4-FFF2-40B4-BE49-F238E27FC236}">
                <a16:creationId xmlns:a16="http://schemas.microsoft.com/office/drawing/2014/main" id="{31F1C820-E5B2-481D-BD40-9FC16FCD5439}"/>
              </a:ext>
            </a:extLst>
          </p:cNvPr>
          <p:cNvPicPr>
            <a:picLocks noChangeAspect="1" noChangeArrowheads="1"/>
          </p:cNvPicPr>
          <p:nvPr/>
        </p:nvPicPr>
        <p:blipFill>
          <a:blip r:embed="rId2" cstate="print"/>
          <a:srcRect t="47682"/>
          <a:stretch>
            <a:fillRect/>
          </a:stretch>
        </p:blipFill>
        <p:spPr bwMode="auto">
          <a:xfrm>
            <a:off x="5087888" y="4149080"/>
            <a:ext cx="5943600" cy="1504950"/>
          </a:xfrm>
          <a:prstGeom prst="rect">
            <a:avLst/>
          </a:prstGeom>
          <a:noFill/>
          <a:ln w="9525">
            <a:noFill/>
            <a:miter lim="800000"/>
            <a:headEnd/>
            <a:tailEnd/>
          </a:ln>
        </p:spPr>
      </p:pic>
    </p:spTree>
    <p:extLst>
      <p:ext uri="{BB962C8B-B14F-4D97-AF65-F5344CB8AC3E}">
        <p14:creationId xmlns:p14="http://schemas.microsoft.com/office/powerpoint/2010/main" val="811705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IN" dirty="0"/>
            </a:br>
            <a:r>
              <a:rPr lang="en-US" sz="3200" dirty="0"/>
              <a:t>Lists</a:t>
            </a:r>
            <a:endParaRPr lang="en-IN" dirty="0"/>
          </a:p>
        </p:txBody>
      </p:sp>
      <p:sp>
        <p:nvSpPr>
          <p:cNvPr id="7" name="Rectangle 3">
            <a:extLst>
              <a:ext uri="{FF2B5EF4-FFF2-40B4-BE49-F238E27FC236}">
                <a16:creationId xmlns:a16="http://schemas.microsoft.com/office/drawing/2014/main" id="{F3A92822-290F-44A0-8C53-4869213FE44D}"/>
              </a:ext>
            </a:extLst>
          </p:cNvPr>
          <p:cNvSpPr>
            <a:spLocks noGrp="1" noChangeArrowheads="1"/>
          </p:cNvSpPr>
          <p:nvPr>
            <p:ph idx="1"/>
          </p:nvPr>
        </p:nvSpPr>
        <p:spPr>
          <a:xfrm>
            <a:off x="839416" y="1124744"/>
            <a:ext cx="11089232" cy="4985445"/>
          </a:xfrm>
        </p:spPr>
        <p:txBody>
          <a:bodyPr>
            <a:normAutofit/>
          </a:bodyPr>
          <a:lstStyle/>
          <a:p>
            <a:pPr>
              <a:lnSpc>
                <a:spcPct val="80000"/>
              </a:lnSpc>
              <a:buFont typeface="Times"/>
              <a:buChar char="•"/>
            </a:pPr>
            <a:r>
              <a:rPr lang="en-US" b="1" i="1" dirty="0">
                <a:latin typeface="Arial" pitchFamily="34" charset="0"/>
              </a:rPr>
              <a:t>Ordered lists</a:t>
            </a:r>
            <a:endParaRPr lang="en-US" b="1" dirty="0">
              <a:latin typeface="Arial" pitchFamily="34" charset="0"/>
            </a:endParaRPr>
          </a:p>
          <a:p>
            <a:pPr lvl="1">
              <a:lnSpc>
                <a:spcPct val="80000"/>
              </a:lnSpc>
              <a:buFont typeface="Times"/>
              <a:buChar char="•"/>
            </a:pPr>
            <a:r>
              <a:rPr lang="en-US" dirty="0">
                <a:latin typeface="Arial" pitchFamily="34" charset="0"/>
              </a:rPr>
              <a:t>The list is the content of the </a:t>
            </a:r>
            <a:r>
              <a:rPr lang="en-US" b="1" dirty="0">
                <a:solidFill>
                  <a:schemeClr val="accent2"/>
                </a:solidFill>
                <a:latin typeface="Courier New" pitchFamily="49" charset="0"/>
              </a:rPr>
              <a:t>&lt;</a:t>
            </a:r>
            <a:r>
              <a:rPr lang="en-US" b="1" dirty="0" err="1">
                <a:solidFill>
                  <a:schemeClr val="accent2"/>
                </a:solidFill>
                <a:latin typeface="Courier New" pitchFamily="49" charset="0"/>
              </a:rPr>
              <a:t>ol</a:t>
            </a:r>
            <a:r>
              <a:rPr lang="en-US" b="1" dirty="0">
                <a:solidFill>
                  <a:schemeClr val="accent2"/>
                </a:solidFill>
                <a:latin typeface="Courier New" pitchFamily="49" charset="0"/>
              </a:rPr>
              <a:t>&gt;</a:t>
            </a:r>
            <a:r>
              <a:rPr lang="en-US" b="1" dirty="0">
                <a:solidFill>
                  <a:schemeClr val="accent2"/>
                </a:solidFill>
                <a:latin typeface="Arial" pitchFamily="34" charset="0"/>
              </a:rPr>
              <a:t> </a:t>
            </a:r>
            <a:r>
              <a:rPr lang="en-US" dirty="0">
                <a:latin typeface="Arial" pitchFamily="34" charset="0"/>
              </a:rPr>
              <a:t>tag</a:t>
            </a:r>
          </a:p>
          <a:p>
            <a:pPr lvl="1">
              <a:lnSpc>
                <a:spcPct val="80000"/>
              </a:lnSpc>
              <a:buFont typeface="Times"/>
              <a:buChar char="•"/>
            </a:pPr>
            <a:r>
              <a:rPr lang="en-US" dirty="0">
                <a:latin typeface="Arial" pitchFamily="34" charset="0"/>
              </a:rPr>
              <a:t>Implicit attachment of a sequential value to the beginning of each item.</a:t>
            </a:r>
          </a:p>
          <a:p>
            <a:pPr lvl="1">
              <a:lnSpc>
                <a:spcPct val="80000"/>
              </a:lnSpc>
              <a:buFont typeface="Times"/>
              <a:buChar char="•"/>
            </a:pPr>
            <a:r>
              <a:rPr lang="en-US" dirty="0">
                <a:latin typeface="Arial" pitchFamily="34" charset="0"/>
              </a:rPr>
              <a:t>Each item in the display is preceded by a sequence value</a:t>
            </a:r>
          </a:p>
          <a:p>
            <a:pPr lvl="1">
              <a:lnSpc>
                <a:spcPct val="80000"/>
              </a:lnSpc>
              <a:buFont typeface="Times"/>
              <a:buChar char="•"/>
            </a:pPr>
            <a:r>
              <a:rPr lang="en-US" dirty="0">
                <a:latin typeface="Arial" pitchFamily="34" charset="0"/>
              </a:rPr>
              <a:t>Default sequential values are Arabic Numerals beginning with 1.</a:t>
            </a:r>
          </a:p>
          <a:p>
            <a:pPr>
              <a:buFont typeface="Times"/>
              <a:buChar char="•"/>
            </a:pPr>
            <a:r>
              <a:rPr lang="en-US" b="1" i="1" dirty="0">
                <a:latin typeface="Arial" pitchFamily="34" charset="0"/>
              </a:rPr>
              <a:t>Nested lists</a:t>
            </a:r>
            <a:endParaRPr lang="en-US" b="1" dirty="0">
              <a:latin typeface="Arial" pitchFamily="34" charset="0"/>
            </a:endParaRPr>
          </a:p>
          <a:p>
            <a:pPr lvl="1">
              <a:buFont typeface="Times"/>
              <a:buChar char="•"/>
            </a:pPr>
            <a:r>
              <a:rPr lang="en-US" dirty="0">
                <a:latin typeface="Arial" pitchFamily="34" charset="0"/>
              </a:rPr>
              <a:t>Any type list can be nested inside any type list</a:t>
            </a:r>
          </a:p>
          <a:p>
            <a:pPr lvl="1">
              <a:buFont typeface="Times"/>
              <a:buChar char="•"/>
            </a:pPr>
            <a:r>
              <a:rPr lang="en-US" dirty="0">
                <a:latin typeface="Arial" pitchFamily="34" charset="0"/>
              </a:rPr>
              <a:t>The nested list must be in a list item</a:t>
            </a:r>
          </a:p>
          <a:p>
            <a:pPr lvl="1">
              <a:buFont typeface="Times"/>
              <a:buChar char="•"/>
            </a:pPr>
            <a:r>
              <a:rPr lang="en-US" dirty="0"/>
              <a:t>Lists may be nested to represent hierarchical relationships, as in a multilevel outline.</a:t>
            </a:r>
            <a:endParaRPr lang="en-US" dirty="0">
              <a:latin typeface="Arial" pitchFamily="34" charset="0"/>
            </a:endParaRPr>
          </a:p>
          <a:p>
            <a:pPr fontAlgn="base"/>
            <a:endParaRPr lang="en-US" sz="2000" dirty="0"/>
          </a:p>
        </p:txBody>
      </p:sp>
      <p:pic>
        <p:nvPicPr>
          <p:cNvPr id="5" name="Picture 4" descr="ch2_8">
            <a:extLst>
              <a:ext uri="{FF2B5EF4-FFF2-40B4-BE49-F238E27FC236}">
                <a16:creationId xmlns:a16="http://schemas.microsoft.com/office/drawing/2014/main" id="{613FA72B-E957-4EE6-9B66-9DD8B1E0CCD3}"/>
              </a:ext>
            </a:extLst>
          </p:cNvPr>
          <p:cNvPicPr>
            <a:picLocks noChangeAspect="1" noChangeArrowheads="1"/>
          </p:cNvPicPr>
          <p:nvPr/>
        </p:nvPicPr>
        <p:blipFill>
          <a:blip r:embed="rId2" cstate="print"/>
          <a:srcRect t="41261"/>
          <a:stretch>
            <a:fillRect/>
          </a:stretch>
        </p:blipFill>
        <p:spPr bwMode="auto">
          <a:xfrm>
            <a:off x="7176120" y="4252814"/>
            <a:ext cx="4509655" cy="1857375"/>
          </a:xfrm>
          <a:prstGeom prst="rect">
            <a:avLst/>
          </a:prstGeom>
          <a:noFill/>
          <a:ln w="9525">
            <a:noFill/>
            <a:miter lim="800000"/>
            <a:headEnd/>
            <a:tailEnd/>
          </a:ln>
        </p:spPr>
      </p:pic>
    </p:spTree>
    <p:extLst>
      <p:ext uri="{BB962C8B-B14F-4D97-AF65-F5344CB8AC3E}">
        <p14:creationId xmlns:p14="http://schemas.microsoft.com/office/powerpoint/2010/main" val="375411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152358-1711-4C53-8020-3300B0DBA914}"/>
              </a:ext>
            </a:extLst>
          </p:cNvPr>
          <p:cNvPicPr>
            <a:picLocks noChangeAspect="1"/>
          </p:cNvPicPr>
          <p:nvPr/>
        </p:nvPicPr>
        <p:blipFill>
          <a:blip r:embed="rId2"/>
          <a:stretch>
            <a:fillRect/>
          </a:stretch>
        </p:blipFill>
        <p:spPr>
          <a:xfrm>
            <a:off x="479376" y="-34562"/>
            <a:ext cx="6408712" cy="6724650"/>
          </a:xfrm>
          <a:prstGeom prst="rect">
            <a:avLst/>
          </a:prstGeom>
        </p:spPr>
      </p:pic>
      <p:pic>
        <p:nvPicPr>
          <p:cNvPr id="3" name="Picture 2">
            <a:extLst>
              <a:ext uri="{FF2B5EF4-FFF2-40B4-BE49-F238E27FC236}">
                <a16:creationId xmlns:a16="http://schemas.microsoft.com/office/drawing/2014/main" id="{C22CBFF1-F252-445F-9540-778EAD40C72A}"/>
              </a:ext>
            </a:extLst>
          </p:cNvPr>
          <p:cNvPicPr>
            <a:picLocks noChangeAspect="1"/>
          </p:cNvPicPr>
          <p:nvPr/>
        </p:nvPicPr>
        <p:blipFill>
          <a:blip r:embed="rId3"/>
          <a:stretch>
            <a:fillRect/>
          </a:stretch>
        </p:blipFill>
        <p:spPr>
          <a:xfrm>
            <a:off x="6744072" y="1016239"/>
            <a:ext cx="5255199" cy="4320480"/>
          </a:xfrm>
          <a:prstGeom prst="rect">
            <a:avLst/>
          </a:prstGeom>
        </p:spPr>
      </p:pic>
    </p:spTree>
    <p:extLst>
      <p:ext uri="{BB962C8B-B14F-4D97-AF65-F5344CB8AC3E}">
        <p14:creationId xmlns:p14="http://schemas.microsoft.com/office/powerpoint/2010/main" val="386647236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29620" y="3080634"/>
            <a:ext cx="9470836" cy="708406"/>
          </a:xfrm>
        </p:spPr>
        <p:txBody>
          <a:bodyPr/>
          <a:lstStyle/>
          <a:p>
            <a:pPr algn="ctr"/>
            <a:r>
              <a:rPr lang="en-US" sz="2800" dirty="0"/>
              <a:t>Tables</a:t>
            </a:r>
            <a:endParaRPr lang="en-US" dirty="0"/>
          </a:p>
        </p:txBody>
      </p:sp>
    </p:spTree>
    <p:extLst>
      <p:ext uri="{BB962C8B-B14F-4D97-AF65-F5344CB8AC3E}">
        <p14:creationId xmlns:p14="http://schemas.microsoft.com/office/powerpoint/2010/main" val="52062050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Tables</a:t>
            </a:r>
            <a:endParaRPr lang="en-IN" dirty="0"/>
          </a:p>
        </p:txBody>
      </p:sp>
      <p:sp>
        <p:nvSpPr>
          <p:cNvPr id="7" name="Rectangle 3">
            <a:extLst>
              <a:ext uri="{FF2B5EF4-FFF2-40B4-BE49-F238E27FC236}">
                <a16:creationId xmlns:a16="http://schemas.microsoft.com/office/drawing/2014/main" id="{F3A92822-290F-44A0-8C53-4869213FE44D}"/>
              </a:ext>
            </a:extLst>
          </p:cNvPr>
          <p:cNvSpPr>
            <a:spLocks noGrp="1" noChangeArrowheads="1"/>
          </p:cNvSpPr>
          <p:nvPr>
            <p:ph idx="1"/>
          </p:nvPr>
        </p:nvSpPr>
        <p:spPr>
          <a:xfrm>
            <a:off x="839416" y="1124744"/>
            <a:ext cx="11089232" cy="4985445"/>
          </a:xfrm>
        </p:spPr>
        <p:txBody>
          <a:bodyPr>
            <a:normAutofit/>
          </a:bodyPr>
          <a:lstStyle/>
          <a:p>
            <a:pPr fontAlgn="base"/>
            <a:r>
              <a:rPr lang="en-US" sz="2000" dirty="0"/>
              <a:t>A table is a matrix of cells, each possibly having content</a:t>
            </a:r>
          </a:p>
          <a:p>
            <a:pPr fontAlgn="base"/>
            <a:r>
              <a:rPr lang="en-US" sz="2000" dirty="0"/>
              <a:t>The cells can include almost any element</a:t>
            </a:r>
          </a:p>
          <a:p>
            <a:pPr fontAlgn="base"/>
            <a:r>
              <a:rPr lang="en-US" sz="2000" dirty="0"/>
              <a:t>Some cells have row or column labels and some have data</a:t>
            </a:r>
          </a:p>
          <a:p>
            <a:pPr fontAlgn="base"/>
            <a:r>
              <a:rPr lang="en-US" sz="2000" dirty="0"/>
              <a:t>A table is specified as the content of a </a:t>
            </a:r>
            <a:r>
              <a:rPr lang="en-US" sz="2000" dirty="0">
                <a:highlight>
                  <a:srgbClr val="FFFF00"/>
                </a:highlight>
              </a:rPr>
              <a:t>&lt;table&gt; tag</a:t>
            </a:r>
          </a:p>
          <a:p>
            <a:pPr fontAlgn="base"/>
            <a:r>
              <a:rPr lang="en-US" sz="2000" dirty="0"/>
              <a:t>A border attribute in the &lt;table&gt; tag specifies a border between the cells</a:t>
            </a:r>
          </a:p>
          <a:p>
            <a:pPr fontAlgn="base"/>
            <a:r>
              <a:rPr lang="en-US" sz="2000" dirty="0"/>
              <a:t>If border is set to "border", the browser’s default width border is used</a:t>
            </a:r>
          </a:p>
          <a:p>
            <a:pPr fontAlgn="base"/>
            <a:r>
              <a:rPr lang="en-US" sz="2000" dirty="0"/>
              <a:t>The border attribute can be set to a number, which will be the border width</a:t>
            </a:r>
          </a:p>
          <a:p>
            <a:pPr fontAlgn="base"/>
            <a:r>
              <a:rPr lang="en-US" sz="2000" dirty="0"/>
              <a:t>Without the border attribute, the table will have no lines!</a:t>
            </a:r>
          </a:p>
          <a:p>
            <a:pPr fontAlgn="base"/>
            <a:r>
              <a:rPr lang="en-US" sz="2000" dirty="0"/>
              <a:t>Tables are given titles with the &lt;caption&gt; tag, which can immediately follow &lt;table&gt;</a:t>
            </a:r>
          </a:p>
          <a:p>
            <a:pPr fontAlgn="base"/>
            <a:r>
              <a:rPr lang="en-US" sz="2000" dirty="0"/>
              <a:t> In HTML5, tables do not have lines between the   rows or between the columns</a:t>
            </a:r>
          </a:p>
          <a:p>
            <a:pPr fontAlgn="base"/>
            <a:r>
              <a:rPr lang="en-US" sz="2000" dirty="0"/>
              <a:t>The caption element specifies a table’s title. Text in this element is typically rendered above the table</a:t>
            </a:r>
          </a:p>
          <a:p>
            <a:pPr fontAlgn="base"/>
            <a:endParaRPr lang="en-US" sz="2000" dirty="0"/>
          </a:p>
        </p:txBody>
      </p:sp>
    </p:spTree>
    <p:extLst>
      <p:ext uri="{BB962C8B-B14F-4D97-AF65-F5344CB8AC3E}">
        <p14:creationId xmlns:p14="http://schemas.microsoft.com/office/powerpoint/2010/main" val="113828291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4AEA75-E5F6-4CF3-A7E7-D089B200427F}"/>
              </a:ext>
            </a:extLst>
          </p:cNvPr>
          <p:cNvPicPr>
            <a:picLocks noChangeAspect="1"/>
          </p:cNvPicPr>
          <p:nvPr/>
        </p:nvPicPr>
        <p:blipFill>
          <a:blip r:embed="rId2"/>
          <a:stretch>
            <a:fillRect/>
          </a:stretch>
        </p:blipFill>
        <p:spPr>
          <a:xfrm>
            <a:off x="0" y="58316"/>
            <a:ext cx="6264696" cy="6741368"/>
          </a:xfrm>
          <a:prstGeom prst="rect">
            <a:avLst/>
          </a:prstGeom>
        </p:spPr>
      </p:pic>
      <p:pic>
        <p:nvPicPr>
          <p:cNvPr id="3" name="Picture 2">
            <a:extLst>
              <a:ext uri="{FF2B5EF4-FFF2-40B4-BE49-F238E27FC236}">
                <a16:creationId xmlns:a16="http://schemas.microsoft.com/office/drawing/2014/main" id="{AC2F92BE-E58D-4C10-AC3F-81D6BF9534C6}"/>
              </a:ext>
            </a:extLst>
          </p:cNvPr>
          <p:cNvPicPr>
            <a:picLocks noChangeAspect="1"/>
          </p:cNvPicPr>
          <p:nvPr/>
        </p:nvPicPr>
        <p:blipFill>
          <a:blip r:embed="rId3"/>
          <a:stretch>
            <a:fillRect/>
          </a:stretch>
        </p:blipFill>
        <p:spPr>
          <a:xfrm>
            <a:off x="6543675" y="1772816"/>
            <a:ext cx="5648325" cy="3829050"/>
          </a:xfrm>
          <a:prstGeom prst="rect">
            <a:avLst/>
          </a:prstGeom>
        </p:spPr>
      </p:pic>
    </p:spTree>
    <p:extLst>
      <p:ext uri="{BB962C8B-B14F-4D97-AF65-F5344CB8AC3E}">
        <p14:creationId xmlns:p14="http://schemas.microsoft.com/office/powerpoint/2010/main" val="381658593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Tables</a:t>
            </a:r>
            <a:endParaRPr lang="en-IN" dirty="0"/>
          </a:p>
        </p:txBody>
      </p:sp>
      <p:sp>
        <p:nvSpPr>
          <p:cNvPr id="7" name="Rectangle 3">
            <a:extLst>
              <a:ext uri="{FF2B5EF4-FFF2-40B4-BE49-F238E27FC236}">
                <a16:creationId xmlns:a16="http://schemas.microsoft.com/office/drawing/2014/main" id="{F3A92822-290F-44A0-8C53-4869213FE44D}"/>
              </a:ext>
            </a:extLst>
          </p:cNvPr>
          <p:cNvSpPr>
            <a:spLocks noGrp="1" noChangeArrowheads="1"/>
          </p:cNvSpPr>
          <p:nvPr>
            <p:ph idx="1"/>
          </p:nvPr>
        </p:nvSpPr>
        <p:spPr>
          <a:xfrm>
            <a:off x="839416" y="1124744"/>
            <a:ext cx="11089232" cy="4985445"/>
          </a:xfrm>
        </p:spPr>
        <p:txBody>
          <a:bodyPr>
            <a:normAutofit/>
          </a:bodyPr>
          <a:lstStyle/>
          <a:p>
            <a:pPr fontAlgn="base"/>
            <a:r>
              <a:rPr lang="en-US" sz="2000" dirty="0"/>
              <a:t>A table has three distinct sections—</a:t>
            </a:r>
            <a:r>
              <a:rPr lang="en-US" sz="2000" b="1" dirty="0">
                <a:highlight>
                  <a:srgbClr val="FFFF00"/>
                </a:highlight>
              </a:rPr>
              <a:t>head, body and foot. </a:t>
            </a:r>
          </a:p>
          <a:p>
            <a:pPr fontAlgn="base"/>
            <a:r>
              <a:rPr lang="en-US" sz="2000" dirty="0"/>
              <a:t>The head section (or header cell) is defined with a </a:t>
            </a:r>
            <a:r>
              <a:rPr lang="en-US" sz="2000" dirty="0" err="1"/>
              <a:t>thead</a:t>
            </a:r>
            <a:r>
              <a:rPr lang="en-US" sz="2000" dirty="0"/>
              <a:t> element which contains header information such as column names. </a:t>
            </a:r>
          </a:p>
          <a:p>
            <a:pPr fontAlgn="base"/>
            <a:r>
              <a:rPr lang="en-US" sz="2000" dirty="0"/>
              <a:t>Each tr element defines an individual table row.</a:t>
            </a:r>
          </a:p>
          <a:p>
            <a:pPr fontAlgn="base"/>
            <a:r>
              <a:rPr lang="en-US" sz="2000" dirty="0"/>
              <a:t> The columns in the </a:t>
            </a:r>
            <a:r>
              <a:rPr lang="en-US" sz="2000" dirty="0" err="1"/>
              <a:t>thead</a:t>
            </a:r>
            <a:r>
              <a:rPr lang="en-US" sz="2000" dirty="0"/>
              <a:t> section are defined with </a:t>
            </a:r>
            <a:r>
              <a:rPr lang="en-US" sz="2000" dirty="0" err="1"/>
              <a:t>th</a:t>
            </a:r>
            <a:r>
              <a:rPr lang="en-US" sz="2000" dirty="0"/>
              <a:t> elements. Most browsers center text formatted by </a:t>
            </a:r>
            <a:r>
              <a:rPr lang="en-US" sz="2000" dirty="0" err="1"/>
              <a:t>th</a:t>
            </a:r>
            <a:r>
              <a:rPr lang="en-US" sz="2000" dirty="0"/>
              <a:t> (table header column) elements and display them in bold. </a:t>
            </a:r>
          </a:p>
          <a:p>
            <a:pPr fontAlgn="base"/>
            <a:r>
              <a:rPr lang="en-US" sz="2000" dirty="0"/>
              <a:t>Table header elements are nested inside table row elements. </a:t>
            </a:r>
          </a:p>
          <a:p>
            <a:pPr fontAlgn="base"/>
            <a:r>
              <a:rPr lang="en-US" sz="2000" dirty="0"/>
              <a:t>The body section, or table body, contains the table’s primary data.</a:t>
            </a:r>
          </a:p>
          <a:p>
            <a:pPr fontAlgn="base"/>
            <a:r>
              <a:rPr lang="en-US" sz="2000" dirty="0"/>
              <a:t> The table body is defined in a </a:t>
            </a:r>
            <a:r>
              <a:rPr lang="en-US" sz="2000" dirty="0" err="1"/>
              <a:t>tbody</a:t>
            </a:r>
            <a:r>
              <a:rPr lang="en-US" sz="2000" dirty="0"/>
              <a:t> element.</a:t>
            </a:r>
          </a:p>
          <a:p>
            <a:pPr fontAlgn="base"/>
            <a:r>
              <a:rPr lang="en-US" sz="2000" dirty="0"/>
              <a:t> In the table body, each tr element specifies one row. </a:t>
            </a:r>
          </a:p>
          <a:p>
            <a:pPr fontAlgn="base"/>
            <a:r>
              <a:rPr lang="en-US" sz="2000" dirty="0"/>
              <a:t>Data cells contain individual pieces of data and are defined with td (table data) elements in each row. </a:t>
            </a:r>
          </a:p>
          <a:p>
            <a:pPr fontAlgn="base"/>
            <a:r>
              <a:rPr lang="en-US" sz="2000" dirty="0"/>
              <a:t>The </a:t>
            </a:r>
            <a:r>
              <a:rPr lang="en-US" sz="2000" dirty="0" err="1"/>
              <a:t>tfoot</a:t>
            </a:r>
            <a:r>
              <a:rPr lang="en-US" sz="2000" dirty="0"/>
              <a:t> section is defined with a </a:t>
            </a:r>
            <a:r>
              <a:rPr lang="en-US" sz="2000" dirty="0" err="1"/>
              <a:t>tfoot</a:t>
            </a:r>
            <a:r>
              <a:rPr lang="en-US" sz="2000" dirty="0"/>
              <a:t> (table foot) element. The text placed in the footer commonly</a:t>
            </a:r>
          </a:p>
        </p:txBody>
      </p:sp>
    </p:spTree>
    <p:extLst>
      <p:ext uri="{BB962C8B-B14F-4D97-AF65-F5344CB8AC3E}">
        <p14:creationId xmlns:p14="http://schemas.microsoft.com/office/powerpoint/2010/main" val="423978295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Tables</a:t>
            </a:r>
            <a:endParaRPr lang="en-IN" dirty="0"/>
          </a:p>
        </p:txBody>
      </p:sp>
      <p:pic>
        <p:nvPicPr>
          <p:cNvPr id="8" name="Picture 7">
            <a:extLst>
              <a:ext uri="{FF2B5EF4-FFF2-40B4-BE49-F238E27FC236}">
                <a16:creationId xmlns:a16="http://schemas.microsoft.com/office/drawing/2014/main" id="{0AF607CA-2C05-4162-A757-88AC63226BCB}"/>
              </a:ext>
            </a:extLst>
          </p:cNvPr>
          <p:cNvPicPr>
            <a:picLocks noChangeAspect="1"/>
          </p:cNvPicPr>
          <p:nvPr/>
        </p:nvPicPr>
        <p:blipFill>
          <a:blip r:embed="rId2"/>
          <a:stretch>
            <a:fillRect/>
          </a:stretch>
        </p:blipFill>
        <p:spPr>
          <a:xfrm>
            <a:off x="2386012" y="1124743"/>
            <a:ext cx="7419975" cy="5040561"/>
          </a:xfrm>
          <a:prstGeom prst="rect">
            <a:avLst/>
          </a:prstGeom>
        </p:spPr>
      </p:pic>
    </p:spTree>
    <p:extLst>
      <p:ext uri="{BB962C8B-B14F-4D97-AF65-F5344CB8AC3E}">
        <p14:creationId xmlns:p14="http://schemas.microsoft.com/office/powerpoint/2010/main" val="2228215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5360" y="1268760"/>
            <a:ext cx="10657184" cy="1282676"/>
          </a:xfrm>
        </p:spPr>
        <p:txBody>
          <a:bodyPr/>
          <a:lstStyle/>
          <a:p>
            <a:pPr algn="just"/>
            <a:r>
              <a:rPr lang="en-US" dirty="0" err="1"/>
              <a:t>NSFnet</a:t>
            </a:r>
            <a:r>
              <a:rPr lang="en-US" dirty="0"/>
              <a:t>(National Science Foundation) - 1986 </a:t>
            </a:r>
          </a:p>
          <a:p>
            <a:pPr lvl="1" algn="just"/>
            <a:r>
              <a:rPr lang="en-US" dirty="0"/>
              <a:t>Originally for non-DOD funded places</a:t>
            </a:r>
          </a:p>
          <a:p>
            <a:pPr lvl="1" algn="just"/>
            <a:r>
              <a:rPr lang="en-US" dirty="0"/>
              <a:t>Initially connected five supercomputer centers</a:t>
            </a:r>
          </a:p>
          <a:p>
            <a:pPr lvl="1" algn="just"/>
            <a:r>
              <a:rPr lang="en-US" dirty="0"/>
              <a:t>By 1990, it had replaced ARPAnet for non-military uses</a:t>
            </a:r>
          </a:p>
          <a:p>
            <a:pPr lvl="1" algn="just"/>
            <a:r>
              <a:rPr lang="en-US" dirty="0"/>
              <a:t>Soon became the network for all (by the early 1990s)</a:t>
            </a:r>
          </a:p>
          <a:p>
            <a:pPr algn="just"/>
            <a:r>
              <a:rPr lang="en-US" dirty="0"/>
              <a:t>By 1992 </a:t>
            </a:r>
            <a:r>
              <a:rPr lang="en-US" dirty="0" err="1"/>
              <a:t>NSFnet</a:t>
            </a:r>
            <a:r>
              <a:rPr lang="en-US" dirty="0"/>
              <a:t> connected more than 1 million computers , around the world</a:t>
            </a:r>
          </a:p>
          <a:p>
            <a:pPr lvl="1" algn="just"/>
            <a:r>
              <a:rPr lang="en-US" dirty="0"/>
              <a:t>Small part of </a:t>
            </a:r>
            <a:r>
              <a:rPr lang="en-US" dirty="0" err="1"/>
              <a:t>NSFnet</a:t>
            </a:r>
            <a:r>
              <a:rPr lang="en-US" dirty="0"/>
              <a:t> returned to research network</a:t>
            </a:r>
          </a:p>
          <a:p>
            <a:pPr lvl="1" algn="just"/>
            <a:r>
              <a:rPr lang="en-US" dirty="0" err="1"/>
              <a:t>NSFnet</a:t>
            </a:r>
            <a:r>
              <a:rPr lang="en-US" dirty="0"/>
              <a:t> eventually became known as the Internet  by 1995</a:t>
            </a:r>
          </a:p>
          <a:p>
            <a:pPr lvl="1" algn="just"/>
            <a:r>
              <a:rPr lang="en-US" dirty="0"/>
              <a:t>Internet -A worldwide network of computer networks</a:t>
            </a:r>
          </a:p>
          <a:p>
            <a:pPr algn="just"/>
            <a:r>
              <a:rPr lang="en-US" dirty="0"/>
              <a:t> N/w of N/W’s and different devices in the network communicates with each other based on the low-level protocol TCP/IP(Transport layer).</a:t>
            </a:r>
          </a:p>
          <a:p>
            <a:pPr algn="just"/>
            <a:endParaRPr lang="en-US" dirty="0"/>
          </a:p>
          <a:p>
            <a:pPr algn="just"/>
            <a:endParaRPr lang="en-GB" alt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r>
              <a:rPr lang="en-US" dirty="0"/>
              <a:t>Evolution of the Internet</a:t>
            </a:r>
            <a:endParaRPr lang="en-US" dirty="0">
              <a:latin typeface="Armata" panose="020B0503040500060204" pitchFamily="34" charset="0"/>
            </a:endParaRPr>
          </a:p>
        </p:txBody>
      </p:sp>
    </p:spTree>
    <p:extLst>
      <p:ext uri="{BB962C8B-B14F-4D97-AF65-F5344CB8AC3E}">
        <p14:creationId xmlns:p14="http://schemas.microsoft.com/office/powerpoint/2010/main" val="3982610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45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45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45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Tables</a:t>
            </a:r>
            <a:endParaRPr lang="en-IN" dirty="0"/>
          </a:p>
        </p:txBody>
      </p:sp>
      <p:sp>
        <p:nvSpPr>
          <p:cNvPr id="7" name="Rectangle 3">
            <a:extLst>
              <a:ext uri="{FF2B5EF4-FFF2-40B4-BE49-F238E27FC236}">
                <a16:creationId xmlns:a16="http://schemas.microsoft.com/office/drawing/2014/main" id="{F3A92822-290F-44A0-8C53-4869213FE44D}"/>
              </a:ext>
            </a:extLst>
          </p:cNvPr>
          <p:cNvSpPr>
            <a:spLocks noGrp="1" noChangeArrowheads="1"/>
          </p:cNvSpPr>
          <p:nvPr>
            <p:ph idx="1"/>
          </p:nvPr>
        </p:nvSpPr>
        <p:spPr>
          <a:xfrm>
            <a:off x="839416" y="1124744"/>
            <a:ext cx="11089232" cy="4985445"/>
          </a:xfrm>
        </p:spPr>
        <p:txBody>
          <a:bodyPr>
            <a:normAutofit fontScale="92500" lnSpcReduction="10000"/>
          </a:bodyPr>
          <a:lstStyle/>
          <a:p>
            <a:pPr>
              <a:lnSpc>
                <a:spcPct val="70000"/>
              </a:lnSpc>
            </a:pPr>
            <a:r>
              <a:rPr lang="en-US" dirty="0">
                <a:latin typeface="Arial" pitchFamily="34" charset="0"/>
              </a:rPr>
              <a:t>A table can have two levels of column labels</a:t>
            </a:r>
          </a:p>
          <a:p>
            <a:pPr lvl="1">
              <a:spcAft>
                <a:spcPts val="600"/>
              </a:spcAft>
            </a:pPr>
            <a:r>
              <a:rPr lang="en-US" dirty="0">
                <a:latin typeface="Arial" pitchFamily="34" charset="0"/>
              </a:rPr>
              <a:t>If so, the </a:t>
            </a:r>
            <a:r>
              <a:rPr lang="en-US" b="1" dirty="0" err="1">
                <a:solidFill>
                  <a:schemeClr val="accent2"/>
                </a:solidFill>
                <a:latin typeface="Courier New" pitchFamily="49" charset="0"/>
              </a:rPr>
              <a:t>colspan</a:t>
            </a:r>
            <a:r>
              <a:rPr lang="en-US" dirty="0">
                <a:latin typeface="Arial" pitchFamily="34" charset="0"/>
              </a:rPr>
              <a:t> attribute must be set in the </a:t>
            </a:r>
            <a:r>
              <a:rPr lang="en-US" b="1" dirty="0">
                <a:solidFill>
                  <a:schemeClr val="accent2"/>
                </a:solidFill>
                <a:latin typeface="Courier New" pitchFamily="49" charset="0"/>
              </a:rPr>
              <a:t>&lt;</a:t>
            </a:r>
            <a:r>
              <a:rPr lang="en-US" b="1" dirty="0" err="1">
                <a:solidFill>
                  <a:schemeClr val="accent2"/>
                </a:solidFill>
                <a:latin typeface="Courier New" pitchFamily="49" charset="0"/>
              </a:rPr>
              <a:t>th</a:t>
            </a:r>
            <a:r>
              <a:rPr lang="en-US" b="1" dirty="0">
                <a:solidFill>
                  <a:schemeClr val="accent2"/>
                </a:solidFill>
                <a:latin typeface="Courier New" pitchFamily="49" charset="0"/>
              </a:rPr>
              <a:t>&gt;</a:t>
            </a:r>
            <a:r>
              <a:rPr lang="en-US" sz="2800" b="1" dirty="0">
                <a:solidFill>
                  <a:schemeClr val="accent2"/>
                </a:solidFill>
                <a:latin typeface="Arial" pitchFamily="34" charset="0"/>
              </a:rPr>
              <a:t> </a:t>
            </a:r>
            <a:r>
              <a:rPr lang="en-US" dirty="0">
                <a:latin typeface="Arial" pitchFamily="34" charset="0"/>
              </a:rPr>
              <a:t>tag to specify that the label must span some number of columns</a:t>
            </a:r>
          </a:p>
          <a:p>
            <a:pPr>
              <a:lnSpc>
                <a:spcPct val="70000"/>
              </a:lnSpc>
              <a:buFontTx/>
              <a:buNone/>
            </a:pPr>
            <a:r>
              <a:rPr lang="en-US" sz="1800" dirty="0">
                <a:latin typeface="Courier New" pitchFamily="49" charset="0"/>
              </a:rPr>
              <a:t>&lt;tr&gt;</a:t>
            </a:r>
          </a:p>
          <a:p>
            <a:pPr>
              <a:lnSpc>
                <a:spcPct val="70000"/>
              </a:lnSpc>
              <a:buFontTx/>
              <a:buNone/>
            </a:pPr>
            <a:r>
              <a:rPr lang="en-US" sz="1800" dirty="0">
                <a:latin typeface="Courier New" pitchFamily="49" charset="0"/>
              </a:rPr>
              <a:t>  &lt;</a:t>
            </a:r>
            <a:r>
              <a:rPr lang="en-US" sz="1800" dirty="0" err="1">
                <a:latin typeface="Courier New" pitchFamily="49" charset="0"/>
              </a:rPr>
              <a:t>th</a:t>
            </a:r>
            <a:r>
              <a:rPr lang="en-US" sz="1800" dirty="0">
                <a:latin typeface="Courier New" pitchFamily="49" charset="0"/>
              </a:rPr>
              <a:t> </a:t>
            </a:r>
            <a:r>
              <a:rPr lang="en-US" sz="1800" dirty="0" err="1">
                <a:latin typeface="Courier New" pitchFamily="49" charset="0"/>
              </a:rPr>
              <a:t>colspan</a:t>
            </a:r>
            <a:r>
              <a:rPr lang="en-US" sz="1800" dirty="0">
                <a:latin typeface="Courier New" pitchFamily="49" charset="0"/>
              </a:rPr>
              <a:t> = "3"&gt; Batch &lt;/</a:t>
            </a:r>
            <a:r>
              <a:rPr lang="en-US" sz="1800" dirty="0" err="1">
                <a:latin typeface="Courier New" pitchFamily="49" charset="0"/>
              </a:rPr>
              <a:t>th</a:t>
            </a:r>
            <a:r>
              <a:rPr lang="en-US" sz="1800" dirty="0">
                <a:latin typeface="Courier New" pitchFamily="49" charset="0"/>
              </a:rPr>
              <a:t>&gt;</a:t>
            </a:r>
          </a:p>
          <a:p>
            <a:pPr>
              <a:lnSpc>
                <a:spcPct val="70000"/>
              </a:lnSpc>
              <a:buFontTx/>
              <a:buNone/>
            </a:pPr>
            <a:r>
              <a:rPr lang="en-US" sz="1800" dirty="0">
                <a:latin typeface="Courier New" pitchFamily="49" charset="0"/>
              </a:rPr>
              <a:t>&lt;/tr&gt;</a:t>
            </a:r>
          </a:p>
          <a:p>
            <a:pPr>
              <a:lnSpc>
                <a:spcPct val="70000"/>
              </a:lnSpc>
              <a:buFontTx/>
              <a:buNone/>
            </a:pPr>
            <a:r>
              <a:rPr lang="en-US" sz="1800" dirty="0">
                <a:latin typeface="Courier New" pitchFamily="49" charset="0"/>
              </a:rPr>
              <a:t>&lt;tr&gt;</a:t>
            </a:r>
          </a:p>
          <a:p>
            <a:pPr>
              <a:lnSpc>
                <a:spcPct val="70000"/>
              </a:lnSpc>
              <a:buFontTx/>
              <a:buNone/>
            </a:pPr>
            <a:r>
              <a:rPr lang="en-US" sz="1800" dirty="0">
                <a:latin typeface="Courier New" pitchFamily="49" charset="0"/>
              </a:rPr>
              <a:t>  &lt;</a:t>
            </a:r>
            <a:r>
              <a:rPr lang="en-US" sz="1800" dirty="0" err="1">
                <a:latin typeface="Courier New" pitchFamily="49" charset="0"/>
              </a:rPr>
              <a:t>th</a:t>
            </a:r>
            <a:r>
              <a:rPr lang="en-US" sz="1800" dirty="0">
                <a:latin typeface="Courier New" pitchFamily="49" charset="0"/>
              </a:rPr>
              <a:t>&gt; A &lt;/</a:t>
            </a:r>
            <a:r>
              <a:rPr lang="en-US" sz="1800" dirty="0" err="1">
                <a:latin typeface="Courier New" pitchFamily="49" charset="0"/>
              </a:rPr>
              <a:t>th</a:t>
            </a:r>
            <a:r>
              <a:rPr lang="en-US" sz="1800" dirty="0">
                <a:latin typeface="Courier New" pitchFamily="49" charset="0"/>
              </a:rPr>
              <a:t>&gt;</a:t>
            </a:r>
          </a:p>
          <a:p>
            <a:pPr>
              <a:lnSpc>
                <a:spcPct val="70000"/>
              </a:lnSpc>
              <a:buFontTx/>
              <a:buNone/>
            </a:pPr>
            <a:r>
              <a:rPr lang="en-US" sz="1800" dirty="0">
                <a:latin typeface="Courier New" pitchFamily="49" charset="0"/>
              </a:rPr>
              <a:t>  &lt;</a:t>
            </a:r>
            <a:r>
              <a:rPr lang="en-US" sz="1800" dirty="0" err="1">
                <a:latin typeface="Courier New" pitchFamily="49" charset="0"/>
              </a:rPr>
              <a:t>th</a:t>
            </a:r>
            <a:r>
              <a:rPr lang="en-US" sz="1800" dirty="0">
                <a:latin typeface="Courier New" pitchFamily="49" charset="0"/>
              </a:rPr>
              <a:t>&gt; B &lt;/</a:t>
            </a:r>
            <a:r>
              <a:rPr lang="en-US" sz="1800" dirty="0" err="1">
                <a:latin typeface="Courier New" pitchFamily="49" charset="0"/>
              </a:rPr>
              <a:t>th</a:t>
            </a:r>
            <a:r>
              <a:rPr lang="en-US" sz="1800" dirty="0">
                <a:latin typeface="Courier New" pitchFamily="49" charset="0"/>
              </a:rPr>
              <a:t>&gt;</a:t>
            </a:r>
          </a:p>
          <a:p>
            <a:pPr>
              <a:lnSpc>
                <a:spcPct val="70000"/>
              </a:lnSpc>
              <a:buFontTx/>
              <a:buNone/>
            </a:pPr>
            <a:r>
              <a:rPr lang="en-US" sz="1800" dirty="0">
                <a:latin typeface="Courier New" pitchFamily="49" charset="0"/>
              </a:rPr>
              <a:t>  &lt;</a:t>
            </a:r>
            <a:r>
              <a:rPr lang="en-US" sz="1800" dirty="0" err="1">
                <a:latin typeface="Courier New" pitchFamily="49" charset="0"/>
              </a:rPr>
              <a:t>th</a:t>
            </a:r>
            <a:r>
              <a:rPr lang="en-US" sz="1800" dirty="0">
                <a:latin typeface="Courier New" pitchFamily="49" charset="0"/>
              </a:rPr>
              <a:t>&gt; C &lt;/</a:t>
            </a:r>
            <a:r>
              <a:rPr lang="en-US" sz="1800" dirty="0" err="1">
                <a:latin typeface="Courier New" pitchFamily="49" charset="0"/>
              </a:rPr>
              <a:t>th</a:t>
            </a:r>
            <a:r>
              <a:rPr lang="en-US" sz="1800" dirty="0">
                <a:latin typeface="Courier New" pitchFamily="49" charset="0"/>
              </a:rPr>
              <a:t>&gt;</a:t>
            </a:r>
          </a:p>
          <a:p>
            <a:pPr>
              <a:lnSpc>
                <a:spcPct val="70000"/>
              </a:lnSpc>
              <a:buFontTx/>
              <a:buNone/>
            </a:pPr>
            <a:r>
              <a:rPr lang="en-US" sz="1800" dirty="0">
                <a:latin typeface="Courier New" pitchFamily="49" charset="0"/>
              </a:rPr>
              <a:t>&lt;/tr&gt;</a:t>
            </a:r>
          </a:p>
          <a:p>
            <a:pPr>
              <a:lnSpc>
                <a:spcPct val="70000"/>
              </a:lnSpc>
            </a:pPr>
            <a:r>
              <a:rPr lang="en-US" sz="1800" dirty="0">
                <a:latin typeface="Arial" pitchFamily="34" charset="0"/>
              </a:rPr>
              <a:t>If the rows have labels and there is a spanning column label, the upper left corner must be made larger, using </a:t>
            </a:r>
            <a:r>
              <a:rPr lang="en-US" sz="1600" b="1" dirty="0" err="1">
                <a:solidFill>
                  <a:schemeClr val="accent2"/>
                </a:solidFill>
                <a:latin typeface="Courier New" pitchFamily="49" charset="0"/>
              </a:rPr>
              <a:t>rowspan</a:t>
            </a:r>
            <a:endParaRPr lang="en-US" sz="1600" b="1" dirty="0">
              <a:solidFill>
                <a:schemeClr val="accent2"/>
              </a:solidFill>
              <a:latin typeface="Courier New" pitchFamily="49" charset="0"/>
            </a:endParaRPr>
          </a:p>
          <a:p>
            <a:pPr marL="0" indent="0">
              <a:lnSpc>
                <a:spcPct val="100000"/>
              </a:lnSpc>
              <a:buNone/>
            </a:pPr>
            <a:r>
              <a:rPr lang="en-IN" sz="1800" dirty="0">
                <a:latin typeface="Courier New" panose="02070309020205020404" pitchFamily="49" charset="0"/>
                <a:cs typeface="Courier New" panose="02070309020205020404" pitchFamily="49" charset="0"/>
              </a:rPr>
              <a:t>&lt;table border="border" width="200"&gt;</a:t>
            </a:r>
          </a:p>
          <a:p>
            <a:pPr marL="0" indent="0">
              <a:lnSpc>
                <a:spcPct val="100000"/>
              </a:lnSpc>
              <a:buNone/>
            </a:pPr>
            <a:r>
              <a:rPr lang="en-IN" sz="1800" dirty="0">
                <a:latin typeface="Courier New" panose="02070309020205020404" pitchFamily="49" charset="0"/>
                <a:cs typeface="Courier New" panose="02070309020205020404" pitchFamily="49" charset="0"/>
              </a:rPr>
              <a:t>   &lt;caption&gt; SJCET STUDENT&lt;/caption&gt;</a:t>
            </a:r>
          </a:p>
          <a:p>
            <a:pPr marL="0" indent="0">
              <a:lnSpc>
                <a:spcPct val="100000"/>
              </a:lnSpc>
              <a:buNone/>
            </a:pPr>
            <a:r>
              <a:rPr lang="en-IN" sz="1800" dirty="0">
                <a:latin typeface="Courier New" panose="02070309020205020404" pitchFamily="49" charset="0"/>
                <a:cs typeface="Courier New" panose="02070309020205020404" pitchFamily="49" charset="0"/>
              </a:rPr>
              <a:t> &lt;tr&gt; &lt;</a:t>
            </a:r>
            <a:r>
              <a:rPr lang="en-IN" sz="1800" dirty="0" err="1">
                <a:latin typeface="Courier New" panose="02070309020205020404" pitchFamily="49" charset="0"/>
                <a:cs typeface="Courier New" panose="02070309020205020404" pitchFamily="49" charset="0"/>
              </a:rPr>
              <a:t>th</a:t>
            </a:r>
            <a:r>
              <a:rPr lang="en-IN" sz="1800" dirty="0">
                <a:latin typeface="Courier New" panose="02070309020205020404" pitchFamily="49" charset="0"/>
                <a:cs typeface="Courier New" panose="02070309020205020404" pitchFamily="49" charset="0"/>
              </a:rPr>
              <a:t> </a:t>
            </a:r>
            <a:r>
              <a:rPr lang="en-IN" sz="1800" dirty="0" err="1">
                <a:latin typeface="Courier New" panose="02070309020205020404" pitchFamily="49" charset="0"/>
                <a:cs typeface="Courier New" panose="02070309020205020404" pitchFamily="49" charset="0"/>
              </a:rPr>
              <a:t>rowspan</a:t>
            </a:r>
            <a:r>
              <a:rPr lang="en-IN" sz="1800" dirty="0">
                <a:latin typeface="Courier New" panose="02070309020205020404" pitchFamily="49" charset="0"/>
                <a:cs typeface="Courier New" panose="02070309020205020404" pitchFamily="49" charset="0"/>
              </a:rPr>
              <a:t> = "2"&gt; Batch &lt;/</a:t>
            </a:r>
            <a:r>
              <a:rPr lang="en-IN" sz="1800" dirty="0" err="1">
                <a:latin typeface="Courier New" panose="02070309020205020404" pitchFamily="49" charset="0"/>
                <a:cs typeface="Courier New" panose="02070309020205020404" pitchFamily="49" charset="0"/>
              </a:rPr>
              <a:t>th</a:t>
            </a:r>
            <a:r>
              <a:rPr lang="en-IN" sz="1800" dirty="0">
                <a:latin typeface="Courier New" panose="02070309020205020404" pitchFamily="49" charset="0"/>
                <a:cs typeface="Courier New" panose="02070309020205020404" pitchFamily="49" charset="0"/>
              </a:rPr>
              <a:t>&gt;</a:t>
            </a:r>
          </a:p>
          <a:p>
            <a:pPr marL="0" indent="0">
              <a:lnSpc>
                <a:spcPct val="100000"/>
              </a:lnSpc>
              <a:buNone/>
            </a:pPr>
            <a:r>
              <a:rPr lang="en-IN" sz="1800" dirty="0">
                <a:latin typeface="Courier New" panose="02070309020205020404" pitchFamily="49" charset="0"/>
                <a:cs typeface="Courier New" panose="02070309020205020404" pitchFamily="49" charset="0"/>
              </a:rPr>
              <a:t> &lt;</a:t>
            </a:r>
            <a:r>
              <a:rPr lang="en-IN" sz="1800" dirty="0" err="1">
                <a:latin typeface="Courier New" panose="02070309020205020404" pitchFamily="49" charset="0"/>
                <a:cs typeface="Courier New" panose="02070309020205020404" pitchFamily="49" charset="0"/>
              </a:rPr>
              <a:t>th</a:t>
            </a:r>
            <a:r>
              <a:rPr lang="en-IN" sz="1800" dirty="0">
                <a:latin typeface="Courier New" panose="02070309020205020404" pitchFamily="49" charset="0"/>
                <a:cs typeface="Courier New" panose="02070309020205020404" pitchFamily="49" charset="0"/>
              </a:rPr>
              <a:t>&gt; A &lt;/</a:t>
            </a:r>
            <a:r>
              <a:rPr lang="en-IN" sz="1800" dirty="0" err="1">
                <a:latin typeface="Courier New" panose="02070309020205020404" pitchFamily="49" charset="0"/>
                <a:cs typeface="Courier New" panose="02070309020205020404" pitchFamily="49" charset="0"/>
              </a:rPr>
              <a:t>th</a:t>
            </a:r>
            <a:r>
              <a:rPr lang="en-IN" sz="1800" dirty="0">
                <a:latin typeface="Courier New" panose="02070309020205020404" pitchFamily="49" charset="0"/>
                <a:cs typeface="Courier New" panose="02070309020205020404" pitchFamily="49" charset="0"/>
              </a:rPr>
              <a:t>&gt; &lt;</a:t>
            </a:r>
            <a:r>
              <a:rPr lang="en-IN" sz="1800" dirty="0" err="1">
                <a:latin typeface="Courier New" panose="02070309020205020404" pitchFamily="49" charset="0"/>
                <a:cs typeface="Courier New" panose="02070309020205020404" pitchFamily="49" charset="0"/>
              </a:rPr>
              <a:t>th</a:t>
            </a:r>
            <a:r>
              <a:rPr lang="en-IN" sz="1800" dirty="0">
                <a:latin typeface="Courier New" panose="02070309020205020404" pitchFamily="49" charset="0"/>
                <a:cs typeface="Courier New" panose="02070309020205020404" pitchFamily="49" charset="0"/>
              </a:rPr>
              <a:t>&gt;45 &lt;/</a:t>
            </a:r>
            <a:r>
              <a:rPr lang="en-IN" sz="1800" dirty="0" err="1">
                <a:latin typeface="Courier New" panose="02070309020205020404" pitchFamily="49" charset="0"/>
                <a:cs typeface="Courier New" panose="02070309020205020404" pitchFamily="49" charset="0"/>
              </a:rPr>
              <a:t>th</a:t>
            </a:r>
            <a:r>
              <a:rPr lang="en-IN" sz="1800" dirty="0">
                <a:latin typeface="Courier New" panose="02070309020205020404" pitchFamily="49" charset="0"/>
                <a:cs typeface="Courier New" panose="02070309020205020404" pitchFamily="49" charset="0"/>
              </a:rPr>
              <a:t>&gt;&lt;/tr&gt;</a:t>
            </a:r>
          </a:p>
          <a:p>
            <a:pPr marL="0" indent="0">
              <a:lnSpc>
                <a:spcPct val="100000"/>
              </a:lnSpc>
              <a:buNone/>
            </a:pPr>
            <a:r>
              <a:rPr lang="en-IN" sz="1800" dirty="0">
                <a:latin typeface="Courier New" panose="02070309020205020404" pitchFamily="49" charset="0"/>
                <a:cs typeface="Courier New" panose="02070309020205020404" pitchFamily="49" charset="0"/>
              </a:rPr>
              <a:t>&lt;tr&gt;  &lt;</a:t>
            </a:r>
            <a:r>
              <a:rPr lang="en-IN" sz="1800" dirty="0" err="1">
                <a:latin typeface="Courier New" panose="02070309020205020404" pitchFamily="49" charset="0"/>
                <a:cs typeface="Courier New" panose="02070309020205020404" pitchFamily="49" charset="0"/>
              </a:rPr>
              <a:t>th</a:t>
            </a:r>
            <a:r>
              <a:rPr lang="en-IN" sz="1800" dirty="0">
                <a:latin typeface="Courier New" panose="02070309020205020404" pitchFamily="49" charset="0"/>
                <a:cs typeface="Courier New" panose="02070309020205020404" pitchFamily="49" charset="0"/>
              </a:rPr>
              <a:t>&gt; B &lt;/</a:t>
            </a:r>
            <a:r>
              <a:rPr lang="en-IN" sz="1800" dirty="0" err="1">
                <a:latin typeface="Courier New" panose="02070309020205020404" pitchFamily="49" charset="0"/>
                <a:cs typeface="Courier New" panose="02070309020205020404" pitchFamily="49" charset="0"/>
              </a:rPr>
              <a:t>th</a:t>
            </a:r>
            <a:r>
              <a:rPr lang="en-IN" sz="1800" dirty="0">
                <a:latin typeface="Courier New" panose="02070309020205020404" pitchFamily="49" charset="0"/>
                <a:cs typeface="Courier New" panose="02070309020205020404" pitchFamily="49" charset="0"/>
              </a:rPr>
              <a:t>&gt;  &lt;</a:t>
            </a:r>
            <a:r>
              <a:rPr lang="en-IN" sz="1800" dirty="0" err="1">
                <a:latin typeface="Courier New" panose="02070309020205020404" pitchFamily="49" charset="0"/>
                <a:cs typeface="Courier New" panose="02070309020205020404" pitchFamily="49" charset="0"/>
              </a:rPr>
              <a:t>th</a:t>
            </a:r>
            <a:r>
              <a:rPr lang="en-IN" sz="1800" dirty="0">
                <a:latin typeface="Courier New" panose="02070309020205020404" pitchFamily="49" charset="0"/>
                <a:cs typeface="Courier New" panose="02070309020205020404" pitchFamily="49" charset="0"/>
              </a:rPr>
              <a:t>&gt; 46 &lt;/</a:t>
            </a:r>
            <a:r>
              <a:rPr lang="en-IN" sz="1800" dirty="0" err="1">
                <a:latin typeface="Courier New" panose="02070309020205020404" pitchFamily="49" charset="0"/>
                <a:cs typeface="Courier New" panose="02070309020205020404" pitchFamily="49" charset="0"/>
              </a:rPr>
              <a:t>th</a:t>
            </a:r>
            <a:r>
              <a:rPr lang="en-IN" sz="1800" dirty="0">
                <a:latin typeface="Courier New" panose="02070309020205020404" pitchFamily="49" charset="0"/>
                <a:cs typeface="Courier New" panose="02070309020205020404" pitchFamily="49" charset="0"/>
              </a:rPr>
              <a:t>&gt;&lt;/tr&gt;</a:t>
            </a:r>
          </a:p>
          <a:p>
            <a:pPr marL="0" indent="0">
              <a:lnSpc>
                <a:spcPct val="100000"/>
              </a:lnSpc>
              <a:buNone/>
            </a:pPr>
            <a:r>
              <a:rPr lang="en-IN" sz="1800" dirty="0">
                <a:latin typeface="Courier New" panose="02070309020205020404" pitchFamily="49" charset="0"/>
                <a:cs typeface="Courier New" panose="02070309020205020404" pitchFamily="49" charset="0"/>
              </a:rPr>
              <a:t>   &lt;/table&gt;</a:t>
            </a:r>
            <a:endParaRPr lang="en-US" sz="1800" dirty="0">
              <a:latin typeface="Courier New" panose="02070309020205020404" pitchFamily="49" charset="0"/>
              <a:cs typeface="Courier New" panose="02070309020205020404" pitchFamily="49" charset="0"/>
            </a:endParaRPr>
          </a:p>
          <a:p>
            <a:pPr>
              <a:lnSpc>
                <a:spcPct val="70000"/>
              </a:lnSpc>
              <a:buFontTx/>
              <a:buNone/>
            </a:pPr>
            <a:endParaRPr lang="en-US" sz="1800" dirty="0"/>
          </a:p>
        </p:txBody>
      </p:sp>
      <p:pic>
        <p:nvPicPr>
          <p:cNvPr id="4" name="Picture 3">
            <a:extLst>
              <a:ext uri="{FF2B5EF4-FFF2-40B4-BE49-F238E27FC236}">
                <a16:creationId xmlns:a16="http://schemas.microsoft.com/office/drawing/2014/main" id="{895BDCDD-FEC4-4B18-A976-3F4F3FD82ECE}"/>
              </a:ext>
            </a:extLst>
          </p:cNvPr>
          <p:cNvPicPr>
            <a:picLocks noChangeAspect="1"/>
          </p:cNvPicPr>
          <p:nvPr/>
        </p:nvPicPr>
        <p:blipFill>
          <a:blip r:embed="rId2"/>
          <a:stretch>
            <a:fillRect/>
          </a:stretch>
        </p:blipFill>
        <p:spPr>
          <a:xfrm>
            <a:off x="6672064" y="2241718"/>
            <a:ext cx="3809279" cy="1371600"/>
          </a:xfrm>
          <a:prstGeom prst="rect">
            <a:avLst/>
          </a:prstGeom>
        </p:spPr>
      </p:pic>
      <p:pic>
        <p:nvPicPr>
          <p:cNvPr id="5" name="Picture 4">
            <a:extLst>
              <a:ext uri="{FF2B5EF4-FFF2-40B4-BE49-F238E27FC236}">
                <a16:creationId xmlns:a16="http://schemas.microsoft.com/office/drawing/2014/main" id="{1B42AB01-20D8-40A2-ACA8-32A5B0DFCA62}"/>
              </a:ext>
            </a:extLst>
          </p:cNvPr>
          <p:cNvPicPr>
            <a:picLocks noChangeAspect="1"/>
          </p:cNvPicPr>
          <p:nvPr/>
        </p:nvPicPr>
        <p:blipFill>
          <a:blip r:embed="rId3"/>
          <a:stretch>
            <a:fillRect/>
          </a:stretch>
        </p:blipFill>
        <p:spPr>
          <a:xfrm>
            <a:off x="7320136" y="4203393"/>
            <a:ext cx="3762375" cy="1781175"/>
          </a:xfrm>
          <a:prstGeom prst="rect">
            <a:avLst/>
          </a:prstGeom>
        </p:spPr>
      </p:pic>
    </p:spTree>
    <p:extLst>
      <p:ext uri="{BB962C8B-B14F-4D97-AF65-F5344CB8AC3E}">
        <p14:creationId xmlns:p14="http://schemas.microsoft.com/office/powerpoint/2010/main" val="98884201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Tables-</a:t>
            </a:r>
            <a:r>
              <a:rPr lang="en-US" sz="3200" dirty="0" err="1"/>
              <a:t>rowspan</a:t>
            </a:r>
            <a:r>
              <a:rPr lang="en-US" sz="3200" dirty="0"/>
              <a:t> and </a:t>
            </a:r>
            <a:r>
              <a:rPr lang="en-US" sz="3200" dirty="0" err="1"/>
              <a:t>colspan</a:t>
            </a:r>
            <a:endParaRPr lang="en-IN" dirty="0"/>
          </a:p>
        </p:txBody>
      </p:sp>
      <p:pic>
        <p:nvPicPr>
          <p:cNvPr id="8" name="Picture 7">
            <a:extLst>
              <a:ext uri="{FF2B5EF4-FFF2-40B4-BE49-F238E27FC236}">
                <a16:creationId xmlns:a16="http://schemas.microsoft.com/office/drawing/2014/main" id="{9C15C67E-B13D-44D1-897B-CCF2FE287E26}"/>
              </a:ext>
            </a:extLst>
          </p:cNvPr>
          <p:cNvPicPr>
            <a:picLocks noChangeAspect="1"/>
          </p:cNvPicPr>
          <p:nvPr/>
        </p:nvPicPr>
        <p:blipFill>
          <a:blip r:embed="rId2"/>
          <a:stretch>
            <a:fillRect/>
          </a:stretch>
        </p:blipFill>
        <p:spPr>
          <a:xfrm>
            <a:off x="2884675" y="1484784"/>
            <a:ext cx="6629400" cy="4267200"/>
          </a:xfrm>
          <a:prstGeom prst="rect">
            <a:avLst/>
          </a:prstGeom>
        </p:spPr>
      </p:pic>
    </p:spTree>
    <p:extLst>
      <p:ext uri="{BB962C8B-B14F-4D97-AF65-F5344CB8AC3E}">
        <p14:creationId xmlns:p14="http://schemas.microsoft.com/office/powerpoint/2010/main" val="67469011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Tables</a:t>
            </a:r>
            <a:endParaRPr lang="en-IN" dirty="0"/>
          </a:p>
        </p:txBody>
      </p:sp>
      <p:sp>
        <p:nvSpPr>
          <p:cNvPr id="7" name="Rectangle 3">
            <a:extLst>
              <a:ext uri="{FF2B5EF4-FFF2-40B4-BE49-F238E27FC236}">
                <a16:creationId xmlns:a16="http://schemas.microsoft.com/office/drawing/2014/main" id="{F3A92822-290F-44A0-8C53-4869213FE44D}"/>
              </a:ext>
            </a:extLst>
          </p:cNvPr>
          <p:cNvSpPr>
            <a:spLocks noGrp="1" noChangeArrowheads="1"/>
          </p:cNvSpPr>
          <p:nvPr>
            <p:ph idx="1"/>
          </p:nvPr>
        </p:nvSpPr>
        <p:spPr>
          <a:xfrm>
            <a:off x="839416" y="1124744"/>
            <a:ext cx="11089232" cy="4985445"/>
          </a:xfrm>
        </p:spPr>
        <p:txBody>
          <a:bodyPr>
            <a:normAutofit/>
          </a:bodyPr>
          <a:lstStyle/>
          <a:p>
            <a:pPr>
              <a:lnSpc>
                <a:spcPct val="110000"/>
              </a:lnSpc>
            </a:pPr>
            <a:r>
              <a:rPr lang="en-US" sz="2000" dirty="0">
                <a:latin typeface="Arial" pitchFamily="34" charset="0"/>
              </a:rPr>
              <a:t>The </a:t>
            </a:r>
            <a:r>
              <a:rPr lang="en-US" sz="1800" b="1" dirty="0">
                <a:solidFill>
                  <a:schemeClr val="accent2"/>
                </a:solidFill>
                <a:latin typeface="Courier New" pitchFamily="49" charset="0"/>
              </a:rPr>
              <a:t>align</a:t>
            </a:r>
            <a:r>
              <a:rPr lang="en-US" sz="2000" dirty="0">
                <a:latin typeface="Arial" pitchFamily="34" charset="0"/>
              </a:rPr>
              <a:t> attribute controls the horizontal placement of the contents in a table cell</a:t>
            </a:r>
          </a:p>
          <a:p>
            <a:pPr lvl="1">
              <a:lnSpc>
                <a:spcPct val="110000"/>
              </a:lnSpc>
            </a:pPr>
            <a:r>
              <a:rPr lang="en-US" sz="1600" dirty="0">
                <a:latin typeface="Arial" pitchFamily="34" charset="0"/>
              </a:rPr>
              <a:t>Values are </a:t>
            </a:r>
            <a:r>
              <a:rPr lang="en-US" sz="1600" b="1" dirty="0">
                <a:solidFill>
                  <a:schemeClr val="accent2"/>
                </a:solidFill>
                <a:latin typeface="Courier New" pitchFamily="49" charset="0"/>
              </a:rPr>
              <a:t>left</a:t>
            </a:r>
            <a:r>
              <a:rPr lang="en-US" sz="1600" dirty="0">
                <a:latin typeface="Arial" pitchFamily="34" charset="0"/>
              </a:rPr>
              <a:t>, </a:t>
            </a:r>
            <a:r>
              <a:rPr lang="en-US" sz="1600" b="1" dirty="0">
                <a:solidFill>
                  <a:schemeClr val="accent2"/>
                </a:solidFill>
                <a:latin typeface="Courier New" pitchFamily="49" charset="0"/>
              </a:rPr>
              <a:t>right</a:t>
            </a:r>
            <a:r>
              <a:rPr lang="en-US" sz="1600" dirty="0">
                <a:latin typeface="Arial" pitchFamily="34" charset="0"/>
              </a:rPr>
              <a:t>, and </a:t>
            </a:r>
            <a:r>
              <a:rPr lang="en-US" sz="1600" b="1" dirty="0">
                <a:solidFill>
                  <a:schemeClr val="accent2"/>
                </a:solidFill>
                <a:latin typeface="Courier New" pitchFamily="49" charset="0"/>
              </a:rPr>
              <a:t>center</a:t>
            </a:r>
            <a:r>
              <a:rPr lang="en-US" sz="1800" dirty="0">
                <a:latin typeface="Arial" pitchFamily="34" charset="0"/>
              </a:rPr>
              <a:t> </a:t>
            </a:r>
            <a:r>
              <a:rPr lang="en-US" sz="1600" dirty="0">
                <a:latin typeface="Arial" pitchFamily="34" charset="0"/>
              </a:rPr>
              <a:t>(default)</a:t>
            </a:r>
          </a:p>
          <a:p>
            <a:pPr lvl="1">
              <a:lnSpc>
                <a:spcPct val="110000"/>
              </a:lnSpc>
            </a:pPr>
            <a:r>
              <a:rPr lang="en-US" sz="1600" b="1" dirty="0">
                <a:solidFill>
                  <a:schemeClr val="accent2"/>
                </a:solidFill>
                <a:latin typeface="Courier New" pitchFamily="49" charset="0"/>
              </a:rPr>
              <a:t>align</a:t>
            </a:r>
            <a:r>
              <a:rPr lang="en-US" sz="1600" dirty="0">
                <a:latin typeface="Arial" pitchFamily="34" charset="0"/>
              </a:rPr>
              <a:t> is an attribute of </a:t>
            </a:r>
            <a:r>
              <a:rPr lang="en-US" sz="1600" b="1" dirty="0">
                <a:solidFill>
                  <a:schemeClr val="accent2"/>
                </a:solidFill>
                <a:latin typeface="Courier New" pitchFamily="49" charset="0"/>
              </a:rPr>
              <a:t>&lt;tr&gt;</a:t>
            </a:r>
            <a:r>
              <a:rPr lang="en-US" sz="1800" b="1" dirty="0">
                <a:solidFill>
                  <a:schemeClr val="accent2"/>
                </a:solidFill>
                <a:latin typeface="Arial" pitchFamily="34" charset="0"/>
              </a:rPr>
              <a:t>, </a:t>
            </a:r>
            <a:r>
              <a:rPr lang="en-US" sz="1600" b="1" dirty="0">
                <a:solidFill>
                  <a:schemeClr val="accent2"/>
                </a:solidFill>
                <a:latin typeface="Courier New" pitchFamily="49" charset="0"/>
              </a:rPr>
              <a:t>&lt;</a:t>
            </a:r>
            <a:r>
              <a:rPr lang="en-US" sz="1600" b="1" dirty="0" err="1">
                <a:solidFill>
                  <a:schemeClr val="accent2"/>
                </a:solidFill>
                <a:latin typeface="Courier New" pitchFamily="49" charset="0"/>
              </a:rPr>
              <a:t>th</a:t>
            </a:r>
            <a:r>
              <a:rPr lang="en-US" sz="1600" b="1" dirty="0">
                <a:solidFill>
                  <a:schemeClr val="accent2"/>
                </a:solidFill>
                <a:latin typeface="Courier New" pitchFamily="49" charset="0"/>
              </a:rPr>
              <a:t>&gt;</a:t>
            </a:r>
            <a:r>
              <a:rPr lang="en-US" sz="1800" b="1" dirty="0">
                <a:solidFill>
                  <a:schemeClr val="accent2"/>
                </a:solidFill>
                <a:latin typeface="Arial" pitchFamily="34" charset="0"/>
              </a:rPr>
              <a:t>, </a:t>
            </a:r>
            <a:r>
              <a:rPr lang="en-US" sz="1600" dirty="0">
                <a:latin typeface="Arial" pitchFamily="34" charset="0"/>
              </a:rPr>
              <a:t>and </a:t>
            </a:r>
            <a:r>
              <a:rPr lang="en-US" sz="1600" b="1" dirty="0">
                <a:solidFill>
                  <a:schemeClr val="accent2"/>
                </a:solidFill>
                <a:latin typeface="Courier New" pitchFamily="49" charset="0"/>
              </a:rPr>
              <a:t>&lt;td&gt;</a:t>
            </a:r>
            <a:r>
              <a:rPr lang="en-US" sz="1800" b="1" dirty="0">
                <a:solidFill>
                  <a:schemeClr val="accent2"/>
                </a:solidFill>
                <a:latin typeface="Arial" pitchFamily="34" charset="0"/>
              </a:rPr>
              <a:t> </a:t>
            </a:r>
            <a:r>
              <a:rPr lang="en-US" sz="1600" dirty="0">
                <a:latin typeface="Arial" pitchFamily="34" charset="0"/>
              </a:rPr>
              <a:t>elements</a:t>
            </a:r>
          </a:p>
          <a:p>
            <a:pPr>
              <a:lnSpc>
                <a:spcPct val="110000"/>
              </a:lnSpc>
            </a:pPr>
            <a:r>
              <a:rPr lang="en-US" sz="2000" dirty="0">
                <a:latin typeface="Arial" pitchFamily="34" charset="0"/>
              </a:rPr>
              <a:t>The </a:t>
            </a:r>
            <a:r>
              <a:rPr lang="en-US" sz="1800" b="1" dirty="0" err="1">
                <a:solidFill>
                  <a:schemeClr val="accent2"/>
                </a:solidFill>
                <a:latin typeface="Courier New" pitchFamily="49" charset="0"/>
              </a:rPr>
              <a:t>valign</a:t>
            </a:r>
            <a:r>
              <a:rPr lang="en-US" sz="2000" dirty="0">
                <a:latin typeface="Arial" pitchFamily="34" charset="0"/>
              </a:rPr>
              <a:t> attribute controls the vertical placement of the contents of a table cell</a:t>
            </a:r>
          </a:p>
          <a:p>
            <a:pPr lvl="1">
              <a:lnSpc>
                <a:spcPct val="110000"/>
              </a:lnSpc>
            </a:pPr>
            <a:r>
              <a:rPr lang="en-US" sz="1600" dirty="0">
                <a:latin typeface="Arial" pitchFamily="34" charset="0"/>
              </a:rPr>
              <a:t>Values are </a:t>
            </a:r>
            <a:r>
              <a:rPr lang="en-US" sz="1600" b="1" dirty="0">
                <a:solidFill>
                  <a:schemeClr val="accent2"/>
                </a:solidFill>
                <a:latin typeface="Courier New" pitchFamily="49" charset="0"/>
              </a:rPr>
              <a:t>top</a:t>
            </a:r>
            <a:r>
              <a:rPr lang="en-US" sz="1600" dirty="0">
                <a:latin typeface="Arial" pitchFamily="34" charset="0"/>
              </a:rPr>
              <a:t>, </a:t>
            </a:r>
            <a:r>
              <a:rPr lang="en-US" sz="1600" b="1" dirty="0">
                <a:solidFill>
                  <a:schemeClr val="accent2"/>
                </a:solidFill>
                <a:latin typeface="Courier New" pitchFamily="49" charset="0"/>
              </a:rPr>
              <a:t>bottom</a:t>
            </a:r>
            <a:r>
              <a:rPr lang="en-US" sz="1600" dirty="0">
                <a:latin typeface="Arial" pitchFamily="34" charset="0"/>
              </a:rPr>
              <a:t>, and </a:t>
            </a:r>
            <a:r>
              <a:rPr lang="en-US" sz="1600" b="1" dirty="0">
                <a:solidFill>
                  <a:schemeClr val="accent2"/>
                </a:solidFill>
                <a:latin typeface="Courier New" pitchFamily="49" charset="0"/>
              </a:rPr>
              <a:t>center</a:t>
            </a:r>
            <a:r>
              <a:rPr lang="en-US" sz="1800" dirty="0">
                <a:latin typeface="Arial" pitchFamily="34" charset="0"/>
              </a:rPr>
              <a:t> </a:t>
            </a:r>
            <a:r>
              <a:rPr lang="en-US" sz="1600" dirty="0">
                <a:latin typeface="Arial" pitchFamily="34" charset="0"/>
              </a:rPr>
              <a:t>(default)</a:t>
            </a:r>
          </a:p>
          <a:p>
            <a:pPr lvl="1">
              <a:lnSpc>
                <a:spcPct val="110000"/>
              </a:lnSpc>
            </a:pPr>
            <a:r>
              <a:rPr lang="en-US" sz="1600" b="1" dirty="0" err="1">
                <a:solidFill>
                  <a:schemeClr val="accent2"/>
                </a:solidFill>
                <a:latin typeface="Courier New" pitchFamily="49" charset="0"/>
              </a:rPr>
              <a:t>valign</a:t>
            </a:r>
            <a:r>
              <a:rPr lang="en-US" sz="1600" dirty="0">
                <a:latin typeface="Arial" pitchFamily="34" charset="0"/>
              </a:rPr>
              <a:t> is an attribute of </a:t>
            </a:r>
            <a:r>
              <a:rPr lang="en-US" sz="1600" b="1" dirty="0">
                <a:solidFill>
                  <a:schemeClr val="accent2"/>
                </a:solidFill>
                <a:latin typeface="Courier New" pitchFamily="49" charset="0"/>
              </a:rPr>
              <a:t>&lt;</a:t>
            </a:r>
            <a:r>
              <a:rPr lang="en-US" sz="1600" b="1" dirty="0" err="1">
                <a:solidFill>
                  <a:schemeClr val="accent2"/>
                </a:solidFill>
                <a:latin typeface="Courier New" pitchFamily="49" charset="0"/>
              </a:rPr>
              <a:t>th</a:t>
            </a:r>
            <a:r>
              <a:rPr lang="en-US" sz="1600" b="1" dirty="0">
                <a:solidFill>
                  <a:schemeClr val="accent2"/>
                </a:solidFill>
                <a:latin typeface="Courier New" pitchFamily="49" charset="0"/>
              </a:rPr>
              <a:t>&gt;</a:t>
            </a:r>
            <a:r>
              <a:rPr lang="en-US" sz="1800" b="1" dirty="0">
                <a:solidFill>
                  <a:schemeClr val="accent2"/>
                </a:solidFill>
                <a:latin typeface="Arial" pitchFamily="34" charset="0"/>
              </a:rPr>
              <a:t> </a:t>
            </a:r>
            <a:r>
              <a:rPr lang="en-US" sz="1600" dirty="0">
                <a:latin typeface="Arial" pitchFamily="34" charset="0"/>
              </a:rPr>
              <a:t>and </a:t>
            </a:r>
            <a:r>
              <a:rPr lang="en-US" sz="1600" b="1" dirty="0">
                <a:solidFill>
                  <a:schemeClr val="accent2"/>
                </a:solidFill>
                <a:latin typeface="Courier New" pitchFamily="49" charset="0"/>
              </a:rPr>
              <a:t>&lt;td&gt;</a:t>
            </a:r>
            <a:r>
              <a:rPr lang="en-US" sz="1800" b="1" dirty="0">
                <a:solidFill>
                  <a:schemeClr val="accent2"/>
                </a:solidFill>
                <a:latin typeface="Arial" pitchFamily="34" charset="0"/>
              </a:rPr>
              <a:t> </a:t>
            </a:r>
            <a:r>
              <a:rPr lang="en-US" sz="1600" dirty="0">
                <a:latin typeface="Arial" pitchFamily="34" charset="0"/>
              </a:rPr>
              <a:t>elements</a:t>
            </a:r>
          </a:p>
          <a:p>
            <a:pPr lvl="1">
              <a:lnSpc>
                <a:spcPct val="110000"/>
              </a:lnSpc>
              <a:buFontTx/>
              <a:buNone/>
            </a:pPr>
            <a:r>
              <a:rPr lang="en-US" sz="1600" dirty="0">
                <a:latin typeface="Arial" pitchFamily="34" charset="0"/>
                <a:sym typeface="Wingdings" pitchFamily="2" charset="2"/>
              </a:rPr>
              <a:t> SHOW</a:t>
            </a:r>
            <a:r>
              <a:rPr lang="en-US" sz="1400" dirty="0">
                <a:latin typeface="Courier New" pitchFamily="49" charset="0"/>
                <a:sym typeface="Wingdings" pitchFamily="2" charset="2"/>
              </a:rPr>
              <a:t> cell_align.html </a:t>
            </a:r>
            <a:r>
              <a:rPr lang="en-US" sz="1600" dirty="0">
                <a:latin typeface="Arial" pitchFamily="34" charset="0"/>
                <a:sym typeface="Wingdings" pitchFamily="2" charset="2"/>
              </a:rPr>
              <a:t>and display it</a:t>
            </a:r>
          </a:p>
          <a:p>
            <a:pPr>
              <a:lnSpc>
                <a:spcPct val="110000"/>
              </a:lnSpc>
              <a:buFont typeface="Times"/>
              <a:buChar char="•"/>
            </a:pPr>
            <a:r>
              <a:rPr lang="en-US" sz="2000" dirty="0">
                <a:latin typeface="Arial" pitchFamily="34" charset="0"/>
              </a:rPr>
              <a:t>The </a:t>
            </a:r>
            <a:r>
              <a:rPr lang="en-US" sz="1800" b="1" dirty="0" err="1">
                <a:solidFill>
                  <a:schemeClr val="accent2"/>
                </a:solidFill>
                <a:latin typeface="Courier New" pitchFamily="49" charset="0"/>
              </a:rPr>
              <a:t>cellspacing</a:t>
            </a:r>
            <a:r>
              <a:rPr lang="en-US" sz="2000" dirty="0">
                <a:latin typeface="Arial" pitchFamily="34" charset="0"/>
              </a:rPr>
              <a:t> attribute of </a:t>
            </a:r>
            <a:r>
              <a:rPr lang="en-US" sz="1800" b="1" dirty="0">
                <a:solidFill>
                  <a:schemeClr val="accent2"/>
                </a:solidFill>
                <a:latin typeface="Courier New" pitchFamily="49" charset="0"/>
              </a:rPr>
              <a:t>&lt;table&gt;</a:t>
            </a:r>
            <a:r>
              <a:rPr lang="en-US" sz="2000" dirty="0">
                <a:latin typeface="Arial" pitchFamily="34" charset="0"/>
              </a:rPr>
              <a:t> is used to specify the distance between cells in a table</a:t>
            </a:r>
          </a:p>
          <a:p>
            <a:pPr>
              <a:lnSpc>
                <a:spcPct val="110000"/>
              </a:lnSpc>
            </a:pPr>
            <a:r>
              <a:rPr lang="en-US" sz="2000" dirty="0">
                <a:latin typeface="Arial" pitchFamily="34" charset="0"/>
              </a:rPr>
              <a:t>The </a:t>
            </a:r>
            <a:r>
              <a:rPr lang="en-US" sz="1800" b="1" dirty="0">
                <a:solidFill>
                  <a:schemeClr val="accent2"/>
                </a:solidFill>
                <a:latin typeface="Courier New" pitchFamily="49" charset="0"/>
              </a:rPr>
              <a:t>cellpadding</a:t>
            </a:r>
            <a:r>
              <a:rPr lang="en-US" sz="2000" dirty="0">
                <a:latin typeface="Arial" pitchFamily="34" charset="0"/>
              </a:rPr>
              <a:t> attribute of </a:t>
            </a:r>
            <a:r>
              <a:rPr lang="en-US" sz="1800" b="1" dirty="0">
                <a:solidFill>
                  <a:schemeClr val="accent2"/>
                </a:solidFill>
                <a:latin typeface="Courier New" pitchFamily="49" charset="0"/>
              </a:rPr>
              <a:t>&lt;table&gt;</a:t>
            </a:r>
            <a:r>
              <a:rPr lang="en-US" sz="2000" b="1" dirty="0">
                <a:solidFill>
                  <a:schemeClr val="accent2"/>
                </a:solidFill>
                <a:latin typeface="Arial" pitchFamily="34" charset="0"/>
              </a:rPr>
              <a:t> </a:t>
            </a:r>
            <a:r>
              <a:rPr lang="en-US" sz="2000" dirty="0">
                <a:latin typeface="Arial" pitchFamily="34" charset="0"/>
              </a:rPr>
              <a:t>is used to specify the spacing between the content of a cell and the inner walls of the cell</a:t>
            </a:r>
          </a:p>
          <a:p>
            <a:pPr fontAlgn="base"/>
            <a:endParaRPr lang="en-US" sz="2000" dirty="0"/>
          </a:p>
        </p:txBody>
      </p:sp>
    </p:spTree>
    <p:extLst>
      <p:ext uri="{BB962C8B-B14F-4D97-AF65-F5344CB8AC3E}">
        <p14:creationId xmlns:p14="http://schemas.microsoft.com/office/powerpoint/2010/main" val="378389466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Tables-</a:t>
            </a:r>
            <a:r>
              <a:rPr lang="en-US" sz="3200" dirty="0" err="1"/>
              <a:t>cellspacing</a:t>
            </a:r>
            <a:r>
              <a:rPr lang="en-US" sz="3200" dirty="0"/>
              <a:t>=20</a:t>
            </a:r>
            <a:endParaRPr lang="en-IN" dirty="0"/>
          </a:p>
        </p:txBody>
      </p:sp>
      <p:sp>
        <p:nvSpPr>
          <p:cNvPr id="6" name="Rectangle 3">
            <a:extLst>
              <a:ext uri="{FF2B5EF4-FFF2-40B4-BE49-F238E27FC236}">
                <a16:creationId xmlns:a16="http://schemas.microsoft.com/office/drawing/2014/main" id="{04A91288-DFC5-4E67-B046-7CA1E47160BE}"/>
              </a:ext>
            </a:extLst>
          </p:cNvPr>
          <p:cNvSpPr txBox="1">
            <a:spLocks noChangeArrowheads="1"/>
          </p:cNvSpPr>
          <p:nvPr/>
        </p:nvSpPr>
        <p:spPr>
          <a:xfrm>
            <a:off x="838200" y="1034474"/>
            <a:ext cx="10515600" cy="5142490"/>
          </a:xfrm>
          <a:prstGeom prst="rect">
            <a:avLst/>
          </a:prstGeom>
        </p:spPr>
        <p:txBody>
          <a:bodyPr vert="horz" lIns="0" tIns="0" rIns="0" bIns="0" rtlCol="0" anchor="t" anchorCtr="0">
            <a:normAutofit/>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60000"/>
              </a:lnSpc>
              <a:buFontTx/>
              <a:buNone/>
            </a:pPr>
            <a:endParaRPr lang="en-US" sz="3400" dirty="0">
              <a:latin typeface="Courier New" pitchFamily="49" charset="0"/>
            </a:endParaRPr>
          </a:p>
          <a:p>
            <a:pPr>
              <a:lnSpc>
                <a:spcPct val="60000"/>
              </a:lnSpc>
              <a:buFontTx/>
              <a:buNone/>
            </a:pPr>
            <a:endParaRPr lang="en-US" sz="3400" dirty="0">
              <a:latin typeface="Courier New" pitchFamily="49" charset="0"/>
            </a:endParaRPr>
          </a:p>
          <a:p>
            <a:pPr>
              <a:lnSpc>
                <a:spcPct val="60000"/>
              </a:lnSpc>
              <a:buFontTx/>
              <a:buNone/>
            </a:pPr>
            <a:endParaRPr lang="en-US" sz="3400" dirty="0">
              <a:latin typeface="Courier New" pitchFamily="49" charset="0"/>
            </a:endParaRPr>
          </a:p>
          <a:p>
            <a:pPr>
              <a:lnSpc>
                <a:spcPct val="60000"/>
              </a:lnSpc>
              <a:buFontTx/>
              <a:buNone/>
            </a:pPr>
            <a:endParaRPr lang="en-US" sz="1600" dirty="0">
              <a:latin typeface="Courier New" pitchFamily="49" charset="0"/>
            </a:endParaRPr>
          </a:p>
          <a:p>
            <a:pPr>
              <a:lnSpc>
                <a:spcPct val="60000"/>
              </a:lnSpc>
              <a:buFontTx/>
              <a:buNone/>
            </a:pPr>
            <a:endParaRPr lang="en-US" sz="1600" dirty="0">
              <a:latin typeface="Courier New" pitchFamily="49" charset="0"/>
            </a:endParaRPr>
          </a:p>
          <a:p>
            <a:pPr>
              <a:lnSpc>
                <a:spcPct val="60000"/>
              </a:lnSpc>
              <a:buFontTx/>
              <a:buNone/>
            </a:pPr>
            <a:endParaRPr lang="en-US" sz="1600" dirty="0">
              <a:latin typeface="Courier New" pitchFamily="49" charset="0"/>
            </a:endParaRPr>
          </a:p>
          <a:p>
            <a:pPr>
              <a:lnSpc>
                <a:spcPct val="60000"/>
              </a:lnSpc>
              <a:buFontTx/>
              <a:buNone/>
            </a:pPr>
            <a:endParaRPr lang="en-US" sz="1600" dirty="0">
              <a:latin typeface="Courier New" pitchFamily="49" charset="0"/>
            </a:endParaRPr>
          </a:p>
          <a:p>
            <a:pPr>
              <a:lnSpc>
                <a:spcPct val="60000"/>
              </a:lnSpc>
              <a:buFontTx/>
              <a:buNone/>
            </a:pPr>
            <a:endParaRPr lang="en-US" sz="1600" dirty="0">
              <a:latin typeface="Courier New" pitchFamily="49" charset="0"/>
            </a:endParaRPr>
          </a:p>
          <a:p>
            <a:pPr>
              <a:lnSpc>
                <a:spcPct val="60000"/>
              </a:lnSpc>
              <a:buFontTx/>
              <a:buNone/>
            </a:pPr>
            <a:endParaRPr lang="en-US" sz="1600" dirty="0">
              <a:latin typeface="Courier New" pitchFamily="49" charset="0"/>
            </a:endParaRPr>
          </a:p>
          <a:p>
            <a:pPr>
              <a:lnSpc>
                <a:spcPct val="60000"/>
              </a:lnSpc>
              <a:buFontTx/>
              <a:buNone/>
            </a:pPr>
            <a:endParaRPr lang="en-US" sz="1600" dirty="0">
              <a:latin typeface="Courier New" pitchFamily="49" charset="0"/>
            </a:endParaRPr>
          </a:p>
          <a:p>
            <a:pPr>
              <a:lnSpc>
                <a:spcPct val="60000"/>
              </a:lnSpc>
              <a:buFontTx/>
              <a:buNone/>
            </a:pPr>
            <a:endParaRPr lang="en-US" sz="1600" dirty="0">
              <a:latin typeface="Courier New" pitchFamily="49" charset="0"/>
            </a:endParaRPr>
          </a:p>
          <a:p>
            <a:pPr>
              <a:lnSpc>
                <a:spcPct val="60000"/>
              </a:lnSpc>
              <a:buFont typeface="Arial" pitchFamily="34" charset="0"/>
              <a:buNone/>
            </a:pPr>
            <a:endParaRPr lang="en-US" dirty="0">
              <a:latin typeface="Arial" pitchFamily="34" charset="0"/>
            </a:endParaRPr>
          </a:p>
          <a:p>
            <a:pPr>
              <a:lnSpc>
                <a:spcPct val="60000"/>
              </a:lnSpc>
              <a:buFont typeface="Arial" pitchFamily="34" charset="0"/>
              <a:buNone/>
            </a:pPr>
            <a:endParaRPr lang="en-US" dirty="0">
              <a:latin typeface="Arial" pitchFamily="34" charset="0"/>
            </a:endParaRPr>
          </a:p>
          <a:p>
            <a:pPr>
              <a:lnSpc>
                <a:spcPct val="60000"/>
              </a:lnSpc>
              <a:buFont typeface="Arial" pitchFamily="34" charset="0"/>
              <a:buNone/>
            </a:pPr>
            <a:endParaRPr lang="en-US" dirty="0">
              <a:latin typeface="Arial" pitchFamily="34" charset="0"/>
            </a:endParaRPr>
          </a:p>
          <a:p>
            <a:pPr>
              <a:lnSpc>
                <a:spcPct val="60000"/>
              </a:lnSpc>
              <a:buFont typeface="Arial" pitchFamily="34" charset="0"/>
              <a:buNone/>
            </a:pPr>
            <a:r>
              <a:rPr lang="en-US" dirty="0">
                <a:latin typeface="Arial" pitchFamily="34" charset="0"/>
              </a:rPr>
              <a:t>specify the distance between cells in a table</a:t>
            </a:r>
          </a:p>
          <a:p>
            <a:pPr>
              <a:lnSpc>
                <a:spcPct val="60000"/>
              </a:lnSpc>
              <a:buFontTx/>
              <a:buNone/>
            </a:pPr>
            <a:endParaRPr lang="en-US" sz="1600" dirty="0">
              <a:latin typeface="Courier New" pitchFamily="49" charset="0"/>
            </a:endParaRPr>
          </a:p>
          <a:p>
            <a:pPr>
              <a:lnSpc>
                <a:spcPct val="60000"/>
              </a:lnSpc>
              <a:buFontTx/>
              <a:buChar char="-"/>
            </a:pPr>
            <a:r>
              <a:rPr lang="en-US" sz="2000" i="1" dirty="0">
                <a:latin typeface="Arial" pitchFamily="34" charset="0"/>
              </a:rPr>
              <a:t>Table Sections</a:t>
            </a:r>
          </a:p>
          <a:p>
            <a:pPr lvl="1">
              <a:buFontTx/>
              <a:buChar char="-"/>
            </a:pPr>
            <a:r>
              <a:rPr lang="en-US" sz="1600" dirty="0">
                <a:latin typeface="Arial" pitchFamily="34" charset="0"/>
              </a:rPr>
              <a:t>Header, body, and footer, which are the elements: </a:t>
            </a:r>
            <a:r>
              <a:rPr lang="en-US" sz="1600" b="1" dirty="0" err="1">
                <a:solidFill>
                  <a:schemeClr val="accent2"/>
                </a:solidFill>
                <a:latin typeface="Courier New" pitchFamily="49" charset="0"/>
              </a:rPr>
              <a:t>thead</a:t>
            </a:r>
            <a:r>
              <a:rPr lang="en-US" sz="1600" dirty="0">
                <a:latin typeface="Arial" pitchFamily="34" charset="0"/>
              </a:rPr>
              <a:t>, </a:t>
            </a:r>
            <a:r>
              <a:rPr lang="en-US" sz="1600" b="1" dirty="0" err="1">
                <a:solidFill>
                  <a:schemeClr val="accent2"/>
                </a:solidFill>
                <a:latin typeface="Courier New" pitchFamily="49" charset="0"/>
              </a:rPr>
              <a:t>tbody</a:t>
            </a:r>
            <a:r>
              <a:rPr lang="en-US" sz="1600" dirty="0">
                <a:latin typeface="Arial" pitchFamily="34" charset="0"/>
              </a:rPr>
              <a:t>, and </a:t>
            </a:r>
            <a:r>
              <a:rPr lang="en-US" sz="1600" b="1" dirty="0" err="1">
                <a:solidFill>
                  <a:schemeClr val="accent2"/>
                </a:solidFill>
                <a:latin typeface="Courier New" pitchFamily="49" charset="0"/>
              </a:rPr>
              <a:t>tfoot</a:t>
            </a:r>
            <a:endParaRPr lang="en-US" sz="1400" b="1" dirty="0">
              <a:solidFill>
                <a:schemeClr val="accent2"/>
              </a:solidFill>
              <a:latin typeface="Courier New" pitchFamily="49" charset="0"/>
            </a:endParaRPr>
          </a:p>
        </p:txBody>
      </p:sp>
      <p:pic>
        <p:nvPicPr>
          <p:cNvPr id="8" name="Picture 7">
            <a:extLst>
              <a:ext uri="{FF2B5EF4-FFF2-40B4-BE49-F238E27FC236}">
                <a16:creationId xmlns:a16="http://schemas.microsoft.com/office/drawing/2014/main" id="{16EE4B87-5B06-4AC0-A33B-D436C0E21218}"/>
              </a:ext>
            </a:extLst>
          </p:cNvPr>
          <p:cNvPicPr>
            <a:picLocks noChangeAspect="1"/>
          </p:cNvPicPr>
          <p:nvPr/>
        </p:nvPicPr>
        <p:blipFill>
          <a:blip r:embed="rId2"/>
          <a:stretch>
            <a:fillRect/>
          </a:stretch>
        </p:blipFill>
        <p:spPr>
          <a:xfrm>
            <a:off x="2927648" y="1152861"/>
            <a:ext cx="5791200" cy="2981325"/>
          </a:xfrm>
          <a:prstGeom prst="rect">
            <a:avLst/>
          </a:prstGeom>
        </p:spPr>
      </p:pic>
    </p:spTree>
    <p:extLst>
      <p:ext uri="{BB962C8B-B14F-4D97-AF65-F5344CB8AC3E}">
        <p14:creationId xmlns:p14="http://schemas.microsoft.com/office/powerpoint/2010/main" val="392795399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Tables-cellpadding=20</a:t>
            </a:r>
            <a:endParaRPr lang="en-IN" dirty="0"/>
          </a:p>
        </p:txBody>
      </p:sp>
      <p:sp>
        <p:nvSpPr>
          <p:cNvPr id="6" name="Rectangle 3">
            <a:extLst>
              <a:ext uri="{FF2B5EF4-FFF2-40B4-BE49-F238E27FC236}">
                <a16:creationId xmlns:a16="http://schemas.microsoft.com/office/drawing/2014/main" id="{04A91288-DFC5-4E67-B046-7CA1E47160BE}"/>
              </a:ext>
            </a:extLst>
          </p:cNvPr>
          <p:cNvSpPr txBox="1">
            <a:spLocks noChangeArrowheads="1"/>
          </p:cNvSpPr>
          <p:nvPr/>
        </p:nvSpPr>
        <p:spPr>
          <a:xfrm>
            <a:off x="838200" y="1034474"/>
            <a:ext cx="10515600" cy="5142490"/>
          </a:xfrm>
          <a:prstGeom prst="rect">
            <a:avLst/>
          </a:prstGeom>
        </p:spPr>
        <p:txBody>
          <a:bodyPr vert="horz" lIns="0" tIns="0" rIns="0" bIns="0" rtlCol="0" anchor="t" anchorCtr="0">
            <a:normAutofit/>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60000"/>
              </a:lnSpc>
              <a:buFontTx/>
              <a:buNone/>
            </a:pPr>
            <a:endParaRPr lang="en-US" sz="3400" dirty="0">
              <a:latin typeface="Courier New" pitchFamily="49" charset="0"/>
            </a:endParaRPr>
          </a:p>
          <a:p>
            <a:pPr>
              <a:lnSpc>
                <a:spcPct val="60000"/>
              </a:lnSpc>
              <a:buFontTx/>
              <a:buNone/>
            </a:pPr>
            <a:endParaRPr lang="en-US" sz="3400" dirty="0">
              <a:latin typeface="Courier New" pitchFamily="49" charset="0"/>
            </a:endParaRPr>
          </a:p>
          <a:p>
            <a:pPr>
              <a:lnSpc>
                <a:spcPct val="60000"/>
              </a:lnSpc>
              <a:buFontTx/>
              <a:buNone/>
            </a:pPr>
            <a:endParaRPr lang="en-US" sz="3400" dirty="0">
              <a:latin typeface="Courier New" pitchFamily="49" charset="0"/>
            </a:endParaRPr>
          </a:p>
          <a:p>
            <a:pPr>
              <a:lnSpc>
                <a:spcPct val="60000"/>
              </a:lnSpc>
              <a:buFontTx/>
              <a:buNone/>
            </a:pPr>
            <a:endParaRPr lang="en-US" sz="1600" dirty="0">
              <a:latin typeface="Courier New" pitchFamily="49" charset="0"/>
            </a:endParaRPr>
          </a:p>
          <a:p>
            <a:pPr>
              <a:lnSpc>
                <a:spcPct val="60000"/>
              </a:lnSpc>
              <a:buFontTx/>
              <a:buNone/>
            </a:pPr>
            <a:endParaRPr lang="en-US" sz="1600" dirty="0">
              <a:latin typeface="Courier New" pitchFamily="49" charset="0"/>
            </a:endParaRPr>
          </a:p>
          <a:p>
            <a:pPr>
              <a:lnSpc>
                <a:spcPct val="60000"/>
              </a:lnSpc>
              <a:buFontTx/>
              <a:buNone/>
            </a:pPr>
            <a:endParaRPr lang="en-US" sz="1600" dirty="0">
              <a:latin typeface="Courier New" pitchFamily="49" charset="0"/>
            </a:endParaRPr>
          </a:p>
          <a:p>
            <a:pPr>
              <a:lnSpc>
                <a:spcPct val="60000"/>
              </a:lnSpc>
              <a:buFontTx/>
              <a:buNone/>
            </a:pPr>
            <a:endParaRPr lang="en-US" sz="1600" dirty="0">
              <a:latin typeface="Courier New" pitchFamily="49" charset="0"/>
            </a:endParaRPr>
          </a:p>
          <a:p>
            <a:pPr>
              <a:lnSpc>
                <a:spcPct val="60000"/>
              </a:lnSpc>
              <a:buFontTx/>
              <a:buNone/>
            </a:pPr>
            <a:endParaRPr lang="en-US" sz="1600" dirty="0">
              <a:latin typeface="Courier New" pitchFamily="49" charset="0"/>
            </a:endParaRPr>
          </a:p>
          <a:p>
            <a:pPr>
              <a:lnSpc>
                <a:spcPct val="60000"/>
              </a:lnSpc>
              <a:buFontTx/>
              <a:buNone/>
            </a:pPr>
            <a:endParaRPr lang="en-US" sz="1600" dirty="0">
              <a:latin typeface="Courier New" pitchFamily="49" charset="0"/>
            </a:endParaRPr>
          </a:p>
          <a:p>
            <a:pPr>
              <a:lnSpc>
                <a:spcPct val="60000"/>
              </a:lnSpc>
              <a:buFontTx/>
              <a:buNone/>
            </a:pPr>
            <a:endParaRPr lang="en-US" sz="1600" dirty="0">
              <a:latin typeface="Courier New" pitchFamily="49" charset="0"/>
            </a:endParaRPr>
          </a:p>
          <a:p>
            <a:pPr>
              <a:lnSpc>
                <a:spcPct val="60000"/>
              </a:lnSpc>
              <a:buFontTx/>
              <a:buNone/>
            </a:pPr>
            <a:endParaRPr lang="en-US" sz="1600" dirty="0">
              <a:latin typeface="Courier New" pitchFamily="49" charset="0"/>
            </a:endParaRPr>
          </a:p>
          <a:p>
            <a:pPr>
              <a:lnSpc>
                <a:spcPct val="60000"/>
              </a:lnSpc>
              <a:buFont typeface="Arial" pitchFamily="34" charset="0"/>
              <a:buNone/>
            </a:pPr>
            <a:endParaRPr lang="en-US" dirty="0">
              <a:latin typeface="Arial" pitchFamily="34" charset="0"/>
            </a:endParaRPr>
          </a:p>
          <a:p>
            <a:pPr>
              <a:lnSpc>
                <a:spcPct val="60000"/>
              </a:lnSpc>
              <a:buFont typeface="Arial" pitchFamily="34" charset="0"/>
              <a:buNone/>
            </a:pPr>
            <a:endParaRPr lang="en-US" dirty="0">
              <a:latin typeface="Arial" pitchFamily="34" charset="0"/>
            </a:endParaRPr>
          </a:p>
          <a:p>
            <a:pPr>
              <a:lnSpc>
                <a:spcPct val="60000"/>
              </a:lnSpc>
              <a:buFont typeface="Arial" pitchFamily="34" charset="0"/>
              <a:buNone/>
            </a:pPr>
            <a:endParaRPr lang="en-US" dirty="0">
              <a:latin typeface="Arial" pitchFamily="34" charset="0"/>
            </a:endParaRPr>
          </a:p>
          <a:p>
            <a:pPr>
              <a:lnSpc>
                <a:spcPct val="110000"/>
              </a:lnSpc>
            </a:pPr>
            <a:endParaRPr lang="en-US" dirty="0">
              <a:latin typeface="Arial" pitchFamily="34" charset="0"/>
            </a:endParaRPr>
          </a:p>
          <a:p>
            <a:pPr>
              <a:lnSpc>
                <a:spcPct val="110000"/>
              </a:lnSpc>
            </a:pPr>
            <a:r>
              <a:rPr lang="en-US" dirty="0">
                <a:latin typeface="Arial" pitchFamily="34" charset="0"/>
              </a:rPr>
              <a:t>the spacing between the content of a cell and the inner walls of the cell</a:t>
            </a:r>
          </a:p>
        </p:txBody>
      </p:sp>
      <p:pic>
        <p:nvPicPr>
          <p:cNvPr id="5" name="Content Placeholder 3">
            <a:extLst>
              <a:ext uri="{FF2B5EF4-FFF2-40B4-BE49-F238E27FC236}">
                <a16:creationId xmlns:a16="http://schemas.microsoft.com/office/drawing/2014/main" id="{5CDB6E8B-BFCC-4634-A06A-6611FBE327D0}"/>
              </a:ext>
            </a:extLst>
          </p:cNvPr>
          <p:cNvPicPr>
            <a:picLocks noGrp="1" noChangeAspect="1"/>
          </p:cNvPicPr>
          <p:nvPr>
            <p:ph idx="1"/>
          </p:nvPr>
        </p:nvPicPr>
        <p:blipFill>
          <a:blip r:embed="rId2"/>
          <a:stretch>
            <a:fillRect/>
          </a:stretch>
        </p:blipFill>
        <p:spPr>
          <a:xfrm>
            <a:off x="2567608" y="1349340"/>
            <a:ext cx="5760640" cy="3765238"/>
          </a:xfrm>
          <a:prstGeom prst="rect">
            <a:avLst/>
          </a:prstGeom>
        </p:spPr>
      </p:pic>
    </p:spTree>
    <p:extLst>
      <p:ext uri="{BB962C8B-B14F-4D97-AF65-F5344CB8AC3E}">
        <p14:creationId xmlns:p14="http://schemas.microsoft.com/office/powerpoint/2010/main" val="396848681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Previous </a:t>
            </a:r>
            <a:r>
              <a:rPr lang="en-US" sz="3200"/>
              <a:t>University questions</a:t>
            </a:r>
            <a:endParaRPr lang="en-IN" dirty="0"/>
          </a:p>
        </p:txBody>
      </p:sp>
      <p:sp>
        <p:nvSpPr>
          <p:cNvPr id="6" name="Rectangle 3">
            <a:extLst>
              <a:ext uri="{FF2B5EF4-FFF2-40B4-BE49-F238E27FC236}">
                <a16:creationId xmlns:a16="http://schemas.microsoft.com/office/drawing/2014/main" id="{04A91288-DFC5-4E67-B046-7CA1E47160BE}"/>
              </a:ext>
            </a:extLst>
          </p:cNvPr>
          <p:cNvSpPr txBox="1">
            <a:spLocks noChangeArrowheads="1"/>
          </p:cNvSpPr>
          <p:nvPr/>
        </p:nvSpPr>
        <p:spPr>
          <a:xfrm>
            <a:off x="838200" y="1034474"/>
            <a:ext cx="10515600" cy="5142490"/>
          </a:xfrm>
          <a:prstGeom prst="rect">
            <a:avLst/>
          </a:prstGeom>
        </p:spPr>
        <p:txBody>
          <a:bodyPr vert="horz" lIns="0" tIns="0" rIns="0" bIns="0" rtlCol="0" anchor="t" anchorCtr="0">
            <a:normAutofit/>
          </a:bodyPr>
          <a:lstStyle>
            <a:lvl1pPr marL="342900" indent="-342900" algn="l" defTabSz="914400" rtl="0" eaLnBrk="1" latinLnBrk="0" hangingPunct="1">
              <a:spcBef>
                <a:spcPct val="20000"/>
              </a:spcBef>
              <a:buClr>
                <a:schemeClr val="accent2"/>
              </a:buClr>
              <a:buSzPct val="70000"/>
              <a:buFont typeface="Arial" pitchFamily="34" charset="0"/>
              <a:buChar char="►"/>
              <a:defRPr sz="24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1pPr>
            <a:lvl2pPr marL="709613" indent="-354013" algn="l" defTabSz="914400" rtl="0" eaLnBrk="1" latinLnBrk="0" hangingPunct="1">
              <a:spcBef>
                <a:spcPct val="20000"/>
              </a:spcBef>
              <a:buClr>
                <a:schemeClr val="accent2"/>
              </a:buClr>
              <a:buSzPct val="70000"/>
              <a:buFont typeface="Arial" pitchFamily="34" charset="0"/>
              <a:buChar char="►"/>
              <a:defRPr sz="20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2pPr>
            <a:lvl3pPr marL="1077913" indent="-354013" algn="l" defTabSz="914400" rtl="0" eaLnBrk="1" latinLnBrk="0" hangingPunct="1">
              <a:spcBef>
                <a:spcPct val="20000"/>
              </a:spcBef>
              <a:buClr>
                <a:schemeClr val="accent2"/>
              </a:buClr>
              <a:buSzPct val="70000"/>
              <a:buFont typeface="Arial" pitchFamily="34" charset="0"/>
              <a:buChar char="►"/>
              <a:defRPr sz="18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3pPr>
            <a:lvl4pPr marL="1433513" indent="-355600"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4pPr>
            <a:lvl5pPr marL="1787525" indent="-354013" algn="l" defTabSz="914400" rtl="0" eaLnBrk="1" latinLnBrk="0" hangingPunct="1">
              <a:spcBef>
                <a:spcPct val="20000"/>
              </a:spcBef>
              <a:buClr>
                <a:schemeClr val="accent2"/>
              </a:buClr>
              <a:buSzPct val="70000"/>
              <a:buFont typeface="Arial" pitchFamily="34" charset="0"/>
              <a:buChar char="►"/>
              <a:defRPr sz="1600" kern="1200">
                <a:solidFill>
                  <a:srgbClr val="808080"/>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60000"/>
              </a:lnSpc>
              <a:buFontTx/>
              <a:buNone/>
            </a:pPr>
            <a:endParaRPr lang="en-US" sz="3400" dirty="0">
              <a:latin typeface="Courier New" pitchFamily="49" charset="0"/>
            </a:endParaRPr>
          </a:p>
          <a:p>
            <a:pPr>
              <a:lnSpc>
                <a:spcPct val="60000"/>
              </a:lnSpc>
              <a:buFontTx/>
              <a:buNone/>
            </a:pPr>
            <a:endParaRPr lang="en-US" sz="3400" dirty="0">
              <a:latin typeface="Courier New" pitchFamily="49" charset="0"/>
            </a:endParaRPr>
          </a:p>
          <a:p>
            <a:pPr>
              <a:lnSpc>
                <a:spcPct val="60000"/>
              </a:lnSpc>
              <a:buFontTx/>
              <a:buNone/>
            </a:pPr>
            <a:endParaRPr lang="en-US" sz="3400" dirty="0">
              <a:latin typeface="Courier New" pitchFamily="49" charset="0"/>
            </a:endParaRPr>
          </a:p>
          <a:p>
            <a:pPr>
              <a:lnSpc>
                <a:spcPct val="60000"/>
              </a:lnSpc>
              <a:buFontTx/>
              <a:buNone/>
            </a:pPr>
            <a:endParaRPr lang="en-US" sz="1600" dirty="0">
              <a:latin typeface="Courier New" pitchFamily="49" charset="0"/>
            </a:endParaRPr>
          </a:p>
          <a:p>
            <a:pPr>
              <a:lnSpc>
                <a:spcPct val="60000"/>
              </a:lnSpc>
              <a:buFontTx/>
              <a:buNone/>
            </a:pPr>
            <a:endParaRPr lang="en-US" sz="1600" dirty="0">
              <a:latin typeface="Courier New" pitchFamily="49" charset="0"/>
            </a:endParaRPr>
          </a:p>
          <a:p>
            <a:pPr>
              <a:lnSpc>
                <a:spcPct val="60000"/>
              </a:lnSpc>
              <a:buFontTx/>
              <a:buNone/>
            </a:pPr>
            <a:endParaRPr lang="en-US" sz="1600" dirty="0">
              <a:latin typeface="Courier New" pitchFamily="49" charset="0"/>
            </a:endParaRPr>
          </a:p>
          <a:p>
            <a:pPr>
              <a:lnSpc>
                <a:spcPct val="60000"/>
              </a:lnSpc>
              <a:buFontTx/>
              <a:buNone/>
            </a:pPr>
            <a:endParaRPr lang="en-US" sz="1600" dirty="0">
              <a:latin typeface="Courier New" pitchFamily="49" charset="0"/>
            </a:endParaRPr>
          </a:p>
          <a:p>
            <a:pPr>
              <a:lnSpc>
                <a:spcPct val="60000"/>
              </a:lnSpc>
              <a:buFontTx/>
              <a:buNone/>
            </a:pPr>
            <a:endParaRPr lang="en-US" sz="1600" dirty="0">
              <a:latin typeface="Courier New" pitchFamily="49" charset="0"/>
            </a:endParaRPr>
          </a:p>
          <a:p>
            <a:pPr>
              <a:lnSpc>
                <a:spcPct val="60000"/>
              </a:lnSpc>
              <a:buFontTx/>
              <a:buNone/>
            </a:pPr>
            <a:endParaRPr lang="en-US" sz="1600" dirty="0">
              <a:latin typeface="Courier New" pitchFamily="49" charset="0"/>
            </a:endParaRPr>
          </a:p>
          <a:p>
            <a:pPr>
              <a:lnSpc>
                <a:spcPct val="60000"/>
              </a:lnSpc>
              <a:buFontTx/>
              <a:buNone/>
            </a:pPr>
            <a:endParaRPr lang="en-US" sz="1600" dirty="0">
              <a:latin typeface="Courier New" pitchFamily="49" charset="0"/>
            </a:endParaRPr>
          </a:p>
          <a:p>
            <a:pPr>
              <a:lnSpc>
                <a:spcPct val="60000"/>
              </a:lnSpc>
              <a:buFontTx/>
              <a:buNone/>
            </a:pPr>
            <a:endParaRPr lang="en-US" sz="1600" dirty="0">
              <a:latin typeface="Courier New" pitchFamily="49" charset="0"/>
            </a:endParaRPr>
          </a:p>
          <a:p>
            <a:pPr>
              <a:lnSpc>
                <a:spcPct val="60000"/>
              </a:lnSpc>
              <a:buFont typeface="Arial" pitchFamily="34" charset="0"/>
              <a:buNone/>
            </a:pPr>
            <a:endParaRPr lang="en-US" dirty="0">
              <a:latin typeface="Arial" pitchFamily="34" charset="0"/>
            </a:endParaRPr>
          </a:p>
          <a:p>
            <a:pPr>
              <a:lnSpc>
                <a:spcPct val="60000"/>
              </a:lnSpc>
              <a:buFont typeface="Arial" pitchFamily="34" charset="0"/>
              <a:buNone/>
            </a:pPr>
            <a:endParaRPr lang="en-US" dirty="0">
              <a:latin typeface="Arial" pitchFamily="34" charset="0"/>
            </a:endParaRPr>
          </a:p>
          <a:p>
            <a:pPr>
              <a:lnSpc>
                <a:spcPct val="60000"/>
              </a:lnSpc>
              <a:buFont typeface="Arial" pitchFamily="34" charset="0"/>
              <a:buNone/>
            </a:pPr>
            <a:endParaRPr lang="en-US" dirty="0">
              <a:latin typeface="Arial" pitchFamily="34" charset="0"/>
            </a:endParaRPr>
          </a:p>
          <a:p>
            <a:pPr>
              <a:lnSpc>
                <a:spcPct val="110000"/>
              </a:lnSpc>
            </a:pPr>
            <a:endParaRPr lang="en-US" dirty="0">
              <a:latin typeface="Arial" pitchFamily="34" charset="0"/>
            </a:endParaRPr>
          </a:p>
          <a:p>
            <a:pPr>
              <a:lnSpc>
                <a:spcPct val="110000"/>
              </a:lnSpc>
            </a:pPr>
            <a:r>
              <a:rPr lang="en-US" dirty="0">
                <a:latin typeface="Arial" pitchFamily="34" charset="0"/>
              </a:rPr>
              <a:t>the spacing between the content of a cell and the inner walls of the cell</a:t>
            </a:r>
          </a:p>
        </p:txBody>
      </p:sp>
      <p:sp>
        <p:nvSpPr>
          <p:cNvPr id="4" name="Content Placeholder 3">
            <a:extLst>
              <a:ext uri="{FF2B5EF4-FFF2-40B4-BE49-F238E27FC236}">
                <a16:creationId xmlns:a16="http://schemas.microsoft.com/office/drawing/2014/main" id="{EE5B8ACA-27A6-4A37-B05F-40082C53292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94979999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29620" y="3080634"/>
            <a:ext cx="9470836" cy="708406"/>
          </a:xfrm>
        </p:spPr>
        <p:txBody>
          <a:bodyPr/>
          <a:lstStyle/>
          <a:p>
            <a:pPr algn="ctr"/>
            <a:r>
              <a:rPr lang="en-US" sz="2800" dirty="0"/>
              <a:t>Forms</a:t>
            </a:r>
            <a:endParaRPr lang="en-US" dirty="0"/>
          </a:p>
        </p:txBody>
      </p:sp>
    </p:spTree>
    <p:extLst>
      <p:ext uri="{BB962C8B-B14F-4D97-AF65-F5344CB8AC3E}">
        <p14:creationId xmlns:p14="http://schemas.microsoft.com/office/powerpoint/2010/main" val="238753668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Forms</a:t>
            </a:r>
            <a:endParaRPr lang="en-IN" dirty="0"/>
          </a:p>
        </p:txBody>
      </p:sp>
      <p:sp>
        <p:nvSpPr>
          <p:cNvPr id="7" name="Rectangle 3">
            <a:extLst>
              <a:ext uri="{FF2B5EF4-FFF2-40B4-BE49-F238E27FC236}">
                <a16:creationId xmlns:a16="http://schemas.microsoft.com/office/drawing/2014/main" id="{F3A92822-290F-44A0-8C53-4869213FE44D}"/>
              </a:ext>
            </a:extLst>
          </p:cNvPr>
          <p:cNvSpPr>
            <a:spLocks noGrp="1" noChangeArrowheads="1"/>
          </p:cNvSpPr>
          <p:nvPr>
            <p:ph idx="1"/>
          </p:nvPr>
        </p:nvSpPr>
        <p:spPr>
          <a:xfrm>
            <a:off x="712975" y="1124744"/>
            <a:ext cx="11215673" cy="4985445"/>
          </a:xfrm>
        </p:spPr>
        <p:txBody>
          <a:bodyPr>
            <a:normAutofit/>
          </a:bodyPr>
          <a:lstStyle/>
          <a:p>
            <a:pPr fontAlgn="base"/>
            <a:r>
              <a:rPr lang="en-US" sz="2000" dirty="0"/>
              <a:t>A form is the usual way information is gotten from a browser to a server</a:t>
            </a:r>
          </a:p>
          <a:p>
            <a:pPr fontAlgn="base"/>
            <a:r>
              <a:rPr lang="en-US" sz="2000" dirty="0"/>
              <a:t>The HTML &lt;form&gt; element defines a form that is used to collect user input:</a:t>
            </a:r>
          </a:p>
          <a:p>
            <a:pPr marL="0" indent="0" fontAlgn="base">
              <a:buNone/>
            </a:pPr>
            <a:r>
              <a:rPr lang="en-US" sz="2000" dirty="0"/>
              <a:t>	&lt;form action=“</a:t>
            </a:r>
            <a:r>
              <a:rPr lang="en-US" sz="2000" dirty="0" err="1"/>
              <a:t>url</a:t>
            </a:r>
            <a:r>
              <a:rPr lang="en-US" sz="2000" dirty="0"/>
              <a:t>”&gt;</a:t>
            </a:r>
            <a:br>
              <a:rPr lang="en-US" sz="2000" dirty="0"/>
            </a:br>
            <a:r>
              <a:rPr lang="en-US" sz="2000" dirty="0"/>
              <a:t>		…</a:t>
            </a:r>
            <a:br>
              <a:rPr lang="en-US" sz="2000" dirty="0"/>
            </a:br>
            <a:r>
              <a:rPr lang="en-US" sz="2000" dirty="0"/>
              <a:t>		form elements</a:t>
            </a:r>
            <a:br>
              <a:rPr lang="en-US" sz="2000" dirty="0"/>
            </a:br>
            <a:r>
              <a:rPr lang="en-US" sz="2000" dirty="0"/>
              <a:t>		…</a:t>
            </a:r>
            <a:br>
              <a:rPr lang="en-US" sz="2000" dirty="0"/>
            </a:br>
            <a:r>
              <a:rPr lang="en-US" sz="2000" dirty="0"/>
              <a:t>	&lt;/form&gt;</a:t>
            </a:r>
          </a:p>
          <a:p>
            <a:pPr fontAlgn="base"/>
            <a:r>
              <a:rPr lang="en-US" sz="2000" dirty="0"/>
              <a:t>HTML has tags to create a collection of objects that implement this information gathering. </a:t>
            </a:r>
          </a:p>
          <a:p>
            <a:pPr fontAlgn="base"/>
            <a:r>
              <a:rPr lang="en-US" sz="2000" dirty="0"/>
              <a:t>When the Submit button of a form is clicked, the form’s values are sent to the server</a:t>
            </a:r>
          </a:p>
          <a:p>
            <a:pPr fontAlgn="base"/>
            <a:r>
              <a:rPr lang="en-US" sz="2000" dirty="0"/>
              <a:t>All of the widgets, or components of a form are defined in the content of a &lt;form&gt; tag</a:t>
            </a:r>
          </a:p>
          <a:p>
            <a:pPr fontAlgn="base"/>
            <a:r>
              <a:rPr lang="en-US" sz="2000" dirty="0"/>
              <a:t>The only required attribute of &lt;form&gt; is action, which specifies the URL of the application</a:t>
            </a:r>
            <a:br>
              <a:rPr lang="en-US" sz="2000" dirty="0"/>
            </a:br>
            <a:r>
              <a:rPr lang="en-US" sz="2000" dirty="0"/>
              <a:t> &lt;form action =“</a:t>
            </a:r>
            <a:r>
              <a:rPr lang="en-US" sz="2000" dirty="0" err="1"/>
              <a:t>reg.php</a:t>
            </a:r>
            <a:r>
              <a:rPr lang="en-US" sz="2000" dirty="0"/>
              <a:t>“&gt;……. &lt;/form&gt;</a:t>
            </a:r>
          </a:p>
          <a:p>
            <a:pPr marL="0" indent="0" fontAlgn="base">
              <a:buNone/>
            </a:pPr>
            <a:endParaRPr lang="en-US" sz="2000" dirty="0"/>
          </a:p>
        </p:txBody>
      </p:sp>
    </p:spTree>
    <p:extLst>
      <p:ext uri="{BB962C8B-B14F-4D97-AF65-F5344CB8AC3E}">
        <p14:creationId xmlns:p14="http://schemas.microsoft.com/office/powerpoint/2010/main" val="152531893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Forms</a:t>
            </a:r>
            <a:endParaRPr lang="en-IN" dirty="0"/>
          </a:p>
        </p:txBody>
      </p:sp>
      <p:sp>
        <p:nvSpPr>
          <p:cNvPr id="7" name="Rectangle 3">
            <a:extLst>
              <a:ext uri="{FF2B5EF4-FFF2-40B4-BE49-F238E27FC236}">
                <a16:creationId xmlns:a16="http://schemas.microsoft.com/office/drawing/2014/main" id="{F3A92822-290F-44A0-8C53-4869213FE44D}"/>
              </a:ext>
            </a:extLst>
          </p:cNvPr>
          <p:cNvSpPr>
            <a:spLocks noGrp="1" noChangeArrowheads="1"/>
          </p:cNvSpPr>
          <p:nvPr>
            <p:ph idx="1"/>
          </p:nvPr>
        </p:nvSpPr>
        <p:spPr>
          <a:xfrm>
            <a:off x="712975" y="1124744"/>
            <a:ext cx="11215673" cy="4985445"/>
          </a:xfrm>
        </p:spPr>
        <p:txBody>
          <a:bodyPr>
            <a:normAutofit/>
          </a:bodyPr>
          <a:lstStyle/>
          <a:p>
            <a:pPr fontAlgn="base"/>
            <a:r>
              <a:rPr lang="en-US" sz="2000" dirty="0"/>
              <a:t>The method attribute specifies how to send form-data </a:t>
            </a:r>
          </a:p>
          <a:p>
            <a:pPr fontAlgn="base"/>
            <a:r>
              <a:rPr lang="en-US" sz="2000" dirty="0"/>
              <a:t>the form-data is sent to the page specified in the action attribute</a:t>
            </a:r>
          </a:p>
          <a:p>
            <a:pPr fontAlgn="base"/>
            <a:r>
              <a:rPr lang="en-US" sz="2000" dirty="0"/>
              <a:t>The form-data can be sent as URL variables (with method="get") or as HTTP post transaction (with method="post").</a:t>
            </a:r>
          </a:p>
          <a:p>
            <a:pPr fontAlgn="base"/>
            <a:r>
              <a:rPr lang="en-US" sz="2000" dirty="0"/>
              <a:t>GET:</a:t>
            </a:r>
          </a:p>
          <a:p>
            <a:pPr lvl="1" fontAlgn="base"/>
            <a:r>
              <a:rPr lang="en-US" sz="1600" dirty="0"/>
              <a:t>Appends form-data into the URL in name/value pairs</a:t>
            </a:r>
          </a:p>
          <a:p>
            <a:pPr lvl="1" fontAlgn="base"/>
            <a:r>
              <a:rPr lang="en-US" sz="1600" dirty="0"/>
              <a:t>The length of a URL is limited (about 3000 characters)</a:t>
            </a:r>
          </a:p>
          <a:p>
            <a:pPr lvl="1" fontAlgn="base"/>
            <a:r>
              <a:rPr lang="en-US" sz="1600" dirty="0"/>
              <a:t>Never use GET to send sensitive data! (will be visible in the URL)</a:t>
            </a:r>
          </a:p>
          <a:p>
            <a:pPr lvl="1" fontAlgn="base"/>
            <a:r>
              <a:rPr lang="en-US" sz="1600" dirty="0"/>
              <a:t>Useful for form submissions where a user want to bookmark the result</a:t>
            </a:r>
          </a:p>
          <a:p>
            <a:pPr lvl="1" fontAlgn="base"/>
            <a:r>
              <a:rPr lang="en-US" sz="1600" dirty="0"/>
              <a:t>GET is better for non-secure data, like query strings in Google</a:t>
            </a:r>
          </a:p>
          <a:p>
            <a:pPr fontAlgn="base"/>
            <a:r>
              <a:rPr lang="en-US" sz="2000" dirty="0"/>
              <a:t>POST:</a:t>
            </a:r>
          </a:p>
          <a:p>
            <a:pPr lvl="1" fontAlgn="base"/>
            <a:r>
              <a:rPr lang="en-US" sz="1600" dirty="0"/>
              <a:t>Appends form-data inside the body of the HTTP request </a:t>
            </a:r>
          </a:p>
          <a:p>
            <a:pPr lvl="1" fontAlgn="base"/>
            <a:r>
              <a:rPr lang="en-US" sz="1600" dirty="0"/>
              <a:t>data is not shown is in URL</a:t>
            </a:r>
          </a:p>
          <a:p>
            <a:pPr lvl="1" fontAlgn="base"/>
            <a:r>
              <a:rPr lang="en-US" sz="1600" dirty="0"/>
              <a:t>Has no size limitations</a:t>
            </a:r>
          </a:p>
          <a:p>
            <a:pPr lvl="1" fontAlgn="base"/>
            <a:r>
              <a:rPr lang="en-US" sz="1600" dirty="0"/>
              <a:t>Form submissions with POST cannot be bookmarked</a:t>
            </a:r>
          </a:p>
        </p:txBody>
      </p:sp>
    </p:spTree>
    <p:extLst>
      <p:ext uri="{BB962C8B-B14F-4D97-AF65-F5344CB8AC3E}">
        <p14:creationId xmlns:p14="http://schemas.microsoft.com/office/powerpoint/2010/main" val="15312725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Forms</a:t>
            </a:r>
            <a:endParaRPr lang="en-IN" dirty="0"/>
          </a:p>
        </p:txBody>
      </p:sp>
      <p:sp>
        <p:nvSpPr>
          <p:cNvPr id="7" name="Rectangle 3">
            <a:extLst>
              <a:ext uri="{FF2B5EF4-FFF2-40B4-BE49-F238E27FC236}">
                <a16:creationId xmlns:a16="http://schemas.microsoft.com/office/drawing/2014/main" id="{F3A92822-290F-44A0-8C53-4869213FE44D}"/>
              </a:ext>
            </a:extLst>
          </p:cNvPr>
          <p:cNvSpPr>
            <a:spLocks noGrp="1" noChangeArrowheads="1"/>
          </p:cNvSpPr>
          <p:nvPr>
            <p:ph idx="1"/>
          </p:nvPr>
        </p:nvSpPr>
        <p:spPr>
          <a:xfrm>
            <a:off x="712976" y="1124744"/>
            <a:ext cx="10766050" cy="4985445"/>
          </a:xfrm>
        </p:spPr>
        <p:txBody>
          <a:bodyPr>
            <a:normAutofit/>
          </a:bodyPr>
          <a:lstStyle/>
          <a:p>
            <a:pPr fontAlgn="base">
              <a:lnSpc>
                <a:spcPct val="150000"/>
              </a:lnSpc>
            </a:pPr>
            <a:r>
              <a:rPr lang="en-US" sz="2000" dirty="0"/>
              <a:t>The method attribute of &lt;form&gt; specifies one of the two possible techniques of transferring the form data to the server, get and post</a:t>
            </a:r>
          </a:p>
          <a:p>
            <a:pPr fontAlgn="base">
              <a:lnSpc>
                <a:spcPct val="150000"/>
              </a:lnSpc>
            </a:pPr>
            <a:r>
              <a:rPr lang="en-US" sz="2000" dirty="0"/>
              <a:t>&lt;form  method=“post” action=“</a:t>
            </a:r>
            <a:r>
              <a:rPr lang="en-US" sz="2000" dirty="0" err="1"/>
              <a:t>login.php</a:t>
            </a:r>
            <a:r>
              <a:rPr lang="en-US" sz="2000" dirty="0"/>
              <a:t>”&gt;</a:t>
            </a:r>
          </a:p>
          <a:p>
            <a:pPr fontAlgn="base">
              <a:lnSpc>
                <a:spcPct val="150000"/>
              </a:lnSpc>
            </a:pPr>
            <a:r>
              <a:rPr lang="en-US" sz="2000" dirty="0"/>
              <a:t>If the form has no action, the value of action is the empty string. If the action attribute is omitted, the action is set to the current page.</a:t>
            </a:r>
          </a:p>
          <a:p>
            <a:pPr fontAlgn="base">
              <a:lnSpc>
                <a:spcPct val="150000"/>
              </a:lnSpc>
            </a:pPr>
            <a:r>
              <a:rPr lang="en-US" sz="2000" dirty="0"/>
              <a:t>The action attribute defines the action to be performed when the form is </a:t>
            </a:r>
            <a:r>
              <a:rPr lang="en-US" sz="2000" dirty="0" err="1"/>
              <a:t>submitted.Normally</a:t>
            </a:r>
            <a:r>
              <a:rPr lang="en-US" sz="2000" dirty="0"/>
              <a:t>, the form data is sent to a web page on the server when the user clicks on the submit button.</a:t>
            </a:r>
          </a:p>
          <a:p>
            <a:pPr fontAlgn="base">
              <a:lnSpc>
                <a:spcPct val="150000"/>
              </a:lnSpc>
            </a:pPr>
            <a:r>
              <a:rPr lang="en-US" sz="2000" dirty="0"/>
              <a:t>Many widgets are created with the &lt;input&gt; tag</a:t>
            </a:r>
          </a:p>
          <a:p>
            <a:pPr fontAlgn="base">
              <a:lnSpc>
                <a:spcPct val="150000"/>
              </a:lnSpc>
            </a:pPr>
            <a:r>
              <a:rPr lang="en-US" sz="2000" dirty="0"/>
              <a:t>The type attribute of &lt;input&gt; specifies the kind of widget being created</a:t>
            </a:r>
          </a:p>
        </p:txBody>
      </p:sp>
    </p:spTree>
    <p:extLst>
      <p:ext uri="{BB962C8B-B14F-4D97-AF65-F5344CB8AC3E}">
        <p14:creationId xmlns:p14="http://schemas.microsoft.com/office/powerpoint/2010/main" val="36710604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5360" y="1268760"/>
            <a:ext cx="10657184" cy="1282676"/>
          </a:xfrm>
        </p:spPr>
        <p:txBody>
          <a:bodyPr/>
          <a:lstStyle/>
          <a:p>
            <a:pPr algn="just"/>
            <a:r>
              <a:rPr lang="en-US" dirty="0"/>
              <a:t>TCP/IP(Transport layer)-TCP/IP standard allows a program on one computer to communicate with a program on another computer via internet</a:t>
            </a:r>
          </a:p>
          <a:p>
            <a:pPr algn="just"/>
            <a:r>
              <a:rPr lang="en-US" dirty="0"/>
              <a:t>Not every computer on internet directly connects to every other computer</a:t>
            </a:r>
          </a:p>
          <a:p>
            <a:pPr algn="just"/>
            <a:r>
              <a:rPr lang="en-US" dirty="0"/>
              <a:t>Individual computers in an organization can be connected each other in a local network.</a:t>
            </a:r>
          </a:p>
          <a:p>
            <a:pPr algn="just"/>
            <a:r>
              <a:rPr lang="en-US" dirty="0"/>
              <a:t>Internet Protocol (IP) Addresses -Every node has a unique numeric address</a:t>
            </a:r>
          </a:p>
          <a:p>
            <a:pPr lvl="1" algn="just"/>
            <a:r>
              <a:rPr lang="en-US" dirty="0"/>
              <a:t>Form : IPv4 : 32-bit binary number</a:t>
            </a:r>
          </a:p>
          <a:p>
            <a:pPr lvl="1" algn="just"/>
            <a:r>
              <a:rPr lang="en-US" dirty="0"/>
              <a:t>Four 8 bit numbers separated by periods </a:t>
            </a:r>
            <a:r>
              <a:rPr lang="en-US" dirty="0" err="1"/>
              <a:t>x.x.x.x</a:t>
            </a:r>
            <a:r>
              <a:rPr lang="en-US" dirty="0"/>
              <a:t> ranges 0 to 255</a:t>
            </a:r>
          </a:p>
          <a:p>
            <a:pPr lvl="1" algn="just"/>
            <a:r>
              <a:rPr lang="en-US" dirty="0"/>
              <a:t>New standard, IPv6, has 128 bits (1998)</a:t>
            </a:r>
          </a:p>
          <a:p>
            <a:pPr lvl="1" algn="just"/>
            <a:r>
              <a:rPr lang="en-US" dirty="0"/>
              <a:t>An IPv6 address is represented as eight groups of four hexadecimal digits, each group representing 16 </a:t>
            </a:r>
            <a:r>
              <a:rPr lang="en-US" dirty="0" err="1"/>
              <a:t>bits.The</a:t>
            </a:r>
            <a:r>
              <a:rPr lang="en-US" dirty="0"/>
              <a:t> groups are separated by colons (:). </a:t>
            </a:r>
            <a:br>
              <a:rPr lang="en-US" dirty="0"/>
            </a:br>
            <a:r>
              <a:rPr lang="en-US" dirty="0"/>
              <a:t>The hexadecimal digits are case-insensitive,</a:t>
            </a:r>
          </a:p>
          <a:p>
            <a:pPr lvl="1" algn="just"/>
            <a:r>
              <a:rPr lang="en-US" dirty="0"/>
              <a:t>An example of an IPv6 address is:2001:0db8:85a3:0000:0000:8a2e:0370:7334</a:t>
            </a:r>
          </a:p>
          <a:p>
            <a:pPr marL="0" indent="0" algn="just">
              <a:buNone/>
            </a:pPr>
            <a:endParaRPr lang="en-GB" alt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r>
              <a:rPr lang="en-US" dirty="0"/>
              <a:t>Evolution of the Internet-TCP/IP</a:t>
            </a:r>
            <a:endParaRPr lang="en-US" dirty="0">
              <a:latin typeface="Armata" panose="020B0503040500060204" pitchFamily="34" charset="0"/>
            </a:endParaRPr>
          </a:p>
        </p:txBody>
      </p:sp>
    </p:spTree>
    <p:extLst>
      <p:ext uri="{BB962C8B-B14F-4D97-AF65-F5344CB8AC3E}">
        <p14:creationId xmlns:p14="http://schemas.microsoft.com/office/powerpoint/2010/main" val="32749046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45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4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Forms</a:t>
            </a:r>
            <a:endParaRPr lang="en-IN" dirty="0"/>
          </a:p>
        </p:txBody>
      </p:sp>
      <p:sp>
        <p:nvSpPr>
          <p:cNvPr id="7" name="Rectangle 3">
            <a:extLst>
              <a:ext uri="{FF2B5EF4-FFF2-40B4-BE49-F238E27FC236}">
                <a16:creationId xmlns:a16="http://schemas.microsoft.com/office/drawing/2014/main" id="{F3A92822-290F-44A0-8C53-4869213FE44D}"/>
              </a:ext>
            </a:extLst>
          </p:cNvPr>
          <p:cNvSpPr>
            <a:spLocks noGrp="1" noChangeArrowheads="1"/>
          </p:cNvSpPr>
          <p:nvPr>
            <p:ph idx="1"/>
          </p:nvPr>
        </p:nvSpPr>
        <p:spPr>
          <a:xfrm>
            <a:off x="712976" y="1124744"/>
            <a:ext cx="10766050" cy="4985445"/>
          </a:xfrm>
        </p:spPr>
        <p:txBody>
          <a:bodyPr>
            <a:normAutofit/>
          </a:bodyPr>
          <a:lstStyle/>
          <a:p>
            <a:pPr marL="742950" lvl="2" indent="0">
              <a:buNone/>
            </a:pPr>
            <a:r>
              <a:rPr lang="en-US" b="1" dirty="0">
                <a:solidFill>
                  <a:schemeClr val="accent2"/>
                </a:solidFill>
                <a:latin typeface="Arial" pitchFamily="34" charset="0"/>
              </a:rPr>
              <a:t>&lt;input  type=“text”&gt;</a:t>
            </a:r>
          </a:p>
          <a:p>
            <a:pPr marL="1314450" lvl="3" indent="-166688"/>
            <a:r>
              <a:rPr lang="en-US" sz="2000" dirty="0">
                <a:latin typeface="Arial" pitchFamily="34" charset="0"/>
              </a:rPr>
              <a:t>Creates a horizontal box for text input</a:t>
            </a:r>
          </a:p>
          <a:p>
            <a:pPr marL="1314450" lvl="3" indent="-166688"/>
            <a:r>
              <a:rPr lang="en-US" sz="2000" dirty="0">
                <a:latin typeface="Arial" pitchFamily="34" charset="0"/>
              </a:rPr>
              <a:t>Default size is 20; it can be changed with the </a:t>
            </a:r>
            <a:r>
              <a:rPr lang="en-US" sz="2000" b="1" dirty="0">
                <a:solidFill>
                  <a:schemeClr val="accent2"/>
                </a:solidFill>
                <a:latin typeface="Courier New" pitchFamily="49" charset="0"/>
              </a:rPr>
              <a:t>size</a:t>
            </a:r>
            <a:r>
              <a:rPr lang="en-US" sz="2000" dirty="0">
                <a:latin typeface="Arial" pitchFamily="34" charset="0"/>
              </a:rPr>
              <a:t> attribute</a:t>
            </a:r>
          </a:p>
          <a:p>
            <a:pPr marL="1314450" lvl="3" indent="-166688"/>
            <a:r>
              <a:rPr lang="en-US" sz="2000" dirty="0">
                <a:latin typeface="Arial" pitchFamily="34" charset="0"/>
              </a:rPr>
              <a:t>If more characters are entered than will fit, the box is scrolled (shifted) left</a:t>
            </a:r>
          </a:p>
          <a:p>
            <a:pPr marL="1147762" lvl="3" indent="0">
              <a:buNone/>
            </a:pPr>
            <a:r>
              <a:rPr lang="en-US" sz="2000" dirty="0">
                <a:latin typeface="Arial" pitchFamily="34" charset="0"/>
              </a:rPr>
              <a:t>&lt;input type=“text” name=“</a:t>
            </a:r>
            <a:r>
              <a:rPr lang="en-US" sz="2000" dirty="0" err="1">
                <a:latin typeface="Arial" pitchFamily="34" charset="0"/>
              </a:rPr>
              <a:t>fname</a:t>
            </a:r>
            <a:r>
              <a:rPr lang="en-US" sz="2000" dirty="0">
                <a:latin typeface="Arial" pitchFamily="34" charset="0"/>
              </a:rPr>
              <a:t>” size=“25” </a:t>
            </a:r>
            <a:r>
              <a:rPr lang="en-US" sz="2000" dirty="0" err="1">
                <a:latin typeface="Arial" pitchFamily="34" charset="0"/>
              </a:rPr>
              <a:t>maxlength</a:t>
            </a:r>
            <a:r>
              <a:rPr lang="en-US" sz="2000" dirty="0">
                <a:latin typeface="Arial" pitchFamily="34" charset="0"/>
              </a:rPr>
              <a:t>=“35”/&gt;</a:t>
            </a:r>
          </a:p>
          <a:p>
            <a:pPr marL="762000" lvl="1" indent="-304800">
              <a:lnSpc>
                <a:spcPct val="110000"/>
              </a:lnSpc>
            </a:pPr>
            <a:r>
              <a:rPr lang="en-US" dirty="0"/>
              <a:t>Users can type data in text fields. </a:t>
            </a:r>
          </a:p>
          <a:p>
            <a:pPr marL="762000" lvl="1" indent="-304800">
              <a:lnSpc>
                <a:spcPct val="110000"/>
              </a:lnSpc>
            </a:pPr>
            <a:r>
              <a:rPr lang="en-US" dirty="0"/>
              <a:t>The input element’s size attribute specifies the number of characters visible in the text field.</a:t>
            </a:r>
          </a:p>
          <a:p>
            <a:pPr marL="762000" lvl="1" indent="-304800">
              <a:lnSpc>
                <a:spcPct val="110000"/>
              </a:lnSpc>
            </a:pPr>
            <a:r>
              <a:rPr lang="en-US" dirty="0"/>
              <a:t> Optional attribute </a:t>
            </a:r>
            <a:r>
              <a:rPr lang="en-US" dirty="0" err="1"/>
              <a:t>maxlength</a:t>
            </a:r>
            <a:r>
              <a:rPr lang="en-US" dirty="0"/>
              <a:t> limits the number of characters input into the text field—in this case, the user is not permitted to type more than 30 characters.</a:t>
            </a:r>
          </a:p>
          <a:p>
            <a:pPr marL="762000" lvl="1" indent="-304800">
              <a:lnSpc>
                <a:spcPct val="110000"/>
              </a:lnSpc>
            </a:pPr>
            <a:r>
              <a:rPr lang="en-US" dirty="0">
                <a:latin typeface="Arial" pitchFamily="34" charset="0"/>
              </a:rPr>
              <a:t>If you don’t want to allow the user to type more characters than will fit, set </a:t>
            </a:r>
            <a:r>
              <a:rPr lang="en-US" sz="1800" b="1" dirty="0" err="1">
                <a:solidFill>
                  <a:schemeClr val="accent2"/>
                </a:solidFill>
                <a:latin typeface="Courier New" pitchFamily="49" charset="0"/>
              </a:rPr>
              <a:t>maxlength</a:t>
            </a:r>
            <a:r>
              <a:rPr lang="en-US" dirty="0">
                <a:latin typeface="Arial" pitchFamily="34" charset="0"/>
              </a:rPr>
              <a:t>, which causes excess input to be ignored</a:t>
            </a:r>
          </a:p>
          <a:p>
            <a:pPr marL="1219200" lvl="2" indent="-304800">
              <a:lnSpc>
                <a:spcPct val="110000"/>
              </a:lnSpc>
              <a:buNone/>
            </a:pPr>
            <a:r>
              <a:rPr lang="en-US" b="1" dirty="0">
                <a:solidFill>
                  <a:schemeClr val="accent2"/>
                </a:solidFill>
                <a:latin typeface="Courier New" pitchFamily="49" charset="0"/>
              </a:rPr>
              <a:t>&lt;input type = "text" name = "Phone" size = "12" /&gt;</a:t>
            </a:r>
            <a:endParaRPr lang="en-US" b="1" dirty="0">
              <a:solidFill>
                <a:schemeClr val="accent2"/>
              </a:solidFill>
              <a:latin typeface="Arial" pitchFamily="34" charset="0"/>
            </a:endParaRPr>
          </a:p>
          <a:p>
            <a:pPr marL="1147762" lvl="3" indent="0">
              <a:buNone/>
            </a:pPr>
            <a:endParaRPr lang="en-US" sz="2000" dirty="0">
              <a:latin typeface="Arial" pitchFamily="34" charset="0"/>
            </a:endParaRPr>
          </a:p>
        </p:txBody>
      </p:sp>
      <p:pic>
        <p:nvPicPr>
          <p:cNvPr id="3" name="Picture 2">
            <a:extLst>
              <a:ext uri="{FF2B5EF4-FFF2-40B4-BE49-F238E27FC236}">
                <a16:creationId xmlns:a16="http://schemas.microsoft.com/office/drawing/2014/main" id="{BB94F327-1DE9-47F5-B6D2-3EAFC2C5F45A}"/>
              </a:ext>
            </a:extLst>
          </p:cNvPr>
          <p:cNvPicPr>
            <a:picLocks noChangeAspect="1"/>
          </p:cNvPicPr>
          <p:nvPr/>
        </p:nvPicPr>
        <p:blipFill>
          <a:blip r:embed="rId2"/>
          <a:stretch>
            <a:fillRect/>
          </a:stretch>
        </p:blipFill>
        <p:spPr>
          <a:xfrm>
            <a:off x="1487488" y="5891114"/>
            <a:ext cx="9361040" cy="294533"/>
          </a:xfrm>
          <a:prstGeom prst="rect">
            <a:avLst/>
          </a:prstGeom>
          <a:ln>
            <a:solidFill>
              <a:srgbClr val="F04C3E"/>
            </a:solidFill>
          </a:ln>
        </p:spPr>
      </p:pic>
    </p:spTree>
    <p:extLst>
      <p:ext uri="{BB962C8B-B14F-4D97-AF65-F5344CB8AC3E}">
        <p14:creationId xmlns:p14="http://schemas.microsoft.com/office/powerpoint/2010/main" val="84949229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Forms</a:t>
            </a:r>
            <a:endParaRPr lang="en-IN" dirty="0"/>
          </a:p>
        </p:txBody>
      </p:sp>
      <p:sp>
        <p:nvSpPr>
          <p:cNvPr id="7" name="Rectangle 3">
            <a:extLst>
              <a:ext uri="{FF2B5EF4-FFF2-40B4-BE49-F238E27FC236}">
                <a16:creationId xmlns:a16="http://schemas.microsoft.com/office/drawing/2014/main" id="{F3A92822-290F-44A0-8C53-4869213FE44D}"/>
              </a:ext>
            </a:extLst>
          </p:cNvPr>
          <p:cNvSpPr>
            <a:spLocks noGrp="1" noChangeArrowheads="1"/>
          </p:cNvSpPr>
          <p:nvPr>
            <p:ph idx="1"/>
          </p:nvPr>
        </p:nvSpPr>
        <p:spPr>
          <a:xfrm>
            <a:off x="712976" y="1124744"/>
            <a:ext cx="10766050" cy="4985445"/>
          </a:xfrm>
        </p:spPr>
        <p:txBody>
          <a:bodyPr>
            <a:normAutofit/>
          </a:bodyPr>
          <a:lstStyle/>
          <a:p>
            <a:pPr marL="381000" indent="-381000">
              <a:lnSpc>
                <a:spcPct val="110000"/>
              </a:lnSpc>
              <a:buNone/>
            </a:pPr>
            <a:r>
              <a:rPr lang="en-US" i="1" dirty="0">
                <a:latin typeface="Arial" pitchFamily="34" charset="0"/>
              </a:rPr>
              <a:t>Checkboxes </a:t>
            </a:r>
            <a:r>
              <a:rPr lang="en-US" dirty="0">
                <a:latin typeface="Arial" pitchFamily="34" charset="0"/>
              </a:rPr>
              <a:t>- to collect multiple choice input</a:t>
            </a:r>
          </a:p>
          <a:p>
            <a:pPr marL="762000" lvl="1" indent="-304800">
              <a:lnSpc>
                <a:spcPct val="110000"/>
              </a:lnSpc>
            </a:pPr>
            <a:r>
              <a:rPr lang="en-US" dirty="0">
                <a:latin typeface="Arial" pitchFamily="34" charset="0"/>
              </a:rPr>
              <a:t>Every checkbox requires a </a:t>
            </a:r>
            <a:r>
              <a:rPr lang="en-US" sz="1800" b="1" dirty="0">
                <a:solidFill>
                  <a:schemeClr val="accent2"/>
                </a:solidFill>
                <a:latin typeface="Courier New" pitchFamily="49" charset="0"/>
              </a:rPr>
              <a:t>value</a:t>
            </a:r>
            <a:r>
              <a:rPr lang="en-US" dirty="0">
                <a:latin typeface="Arial" pitchFamily="34" charset="0"/>
              </a:rPr>
              <a:t> attribute, which is the widget’s value in the form data when the checkbox is ‘checked’</a:t>
            </a:r>
          </a:p>
          <a:p>
            <a:pPr marL="1219200" lvl="2" indent="-304800">
              <a:lnSpc>
                <a:spcPct val="110000"/>
              </a:lnSpc>
            </a:pPr>
            <a:r>
              <a:rPr lang="en-US" dirty="0">
                <a:latin typeface="Arial" pitchFamily="34" charset="0"/>
              </a:rPr>
              <a:t>A checkbox that is not ‘checked’ contributes no value to the form data</a:t>
            </a:r>
          </a:p>
          <a:p>
            <a:pPr marL="762000" lvl="1" indent="-304800">
              <a:lnSpc>
                <a:spcPct val="110000"/>
              </a:lnSpc>
            </a:pPr>
            <a:r>
              <a:rPr lang="en-US" dirty="0">
                <a:latin typeface="Arial" pitchFamily="34" charset="0"/>
              </a:rPr>
              <a:t>By default, no checkbox is initially ‘checked’</a:t>
            </a:r>
          </a:p>
          <a:p>
            <a:pPr marL="762000" lvl="1" indent="-304800">
              <a:lnSpc>
                <a:spcPct val="110000"/>
              </a:lnSpc>
            </a:pPr>
            <a:r>
              <a:rPr lang="en-US" dirty="0">
                <a:latin typeface="Arial" pitchFamily="34" charset="0"/>
              </a:rPr>
              <a:t>To initialize a checkbox to ‘checked’, the </a:t>
            </a:r>
            <a:r>
              <a:rPr lang="en-US" sz="1800" b="1" dirty="0">
                <a:solidFill>
                  <a:schemeClr val="accent2"/>
                </a:solidFill>
                <a:latin typeface="Courier New" pitchFamily="49" charset="0"/>
              </a:rPr>
              <a:t>checked</a:t>
            </a:r>
            <a:r>
              <a:rPr lang="en-US" sz="2800" dirty="0">
                <a:latin typeface="Arial" pitchFamily="34" charset="0"/>
              </a:rPr>
              <a:t> </a:t>
            </a:r>
            <a:r>
              <a:rPr lang="en-US" dirty="0">
                <a:latin typeface="Arial" pitchFamily="34" charset="0"/>
              </a:rPr>
              <a:t>attribute must be set to </a:t>
            </a:r>
            <a:r>
              <a:rPr lang="en-US" sz="1400" dirty="0">
                <a:latin typeface="Courier New" pitchFamily="49" charset="0"/>
              </a:rPr>
              <a:t>"</a:t>
            </a:r>
            <a:r>
              <a:rPr lang="en-US" sz="1800" b="1" dirty="0">
                <a:solidFill>
                  <a:schemeClr val="accent2"/>
                </a:solidFill>
                <a:latin typeface="Courier New" pitchFamily="49" charset="0"/>
              </a:rPr>
              <a:t>checked</a:t>
            </a:r>
            <a:r>
              <a:rPr lang="en-US" sz="1400" dirty="0">
                <a:latin typeface="Courier New" pitchFamily="49" charset="0"/>
              </a:rPr>
              <a:t>"</a:t>
            </a:r>
            <a:endParaRPr lang="en-US" dirty="0">
              <a:latin typeface="Arial" pitchFamily="34" charset="0"/>
            </a:endParaRPr>
          </a:p>
          <a:p>
            <a:pPr marL="1147762" lvl="3" indent="0">
              <a:buNone/>
            </a:pPr>
            <a:endParaRPr lang="en-US" sz="2000" dirty="0">
              <a:latin typeface="Arial" pitchFamily="34" charset="0"/>
            </a:endParaRPr>
          </a:p>
        </p:txBody>
      </p:sp>
      <p:pic>
        <p:nvPicPr>
          <p:cNvPr id="4" name="Picture 3">
            <a:extLst>
              <a:ext uri="{FF2B5EF4-FFF2-40B4-BE49-F238E27FC236}">
                <a16:creationId xmlns:a16="http://schemas.microsoft.com/office/drawing/2014/main" id="{7A485F9A-F837-4B51-9973-BC065DFAE03A}"/>
              </a:ext>
            </a:extLst>
          </p:cNvPr>
          <p:cNvPicPr>
            <a:picLocks noChangeAspect="1"/>
          </p:cNvPicPr>
          <p:nvPr/>
        </p:nvPicPr>
        <p:blipFill>
          <a:blip r:embed="rId2"/>
          <a:stretch>
            <a:fillRect/>
          </a:stretch>
        </p:blipFill>
        <p:spPr>
          <a:xfrm>
            <a:off x="2495600" y="3717032"/>
            <a:ext cx="7568530" cy="2468055"/>
          </a:xfrm>
          <a:prstGeom prst="rect">
            <a:avLst/>
          </a:prstGeom>
        </p:spPr>
      </p:pic>
    </p:spTree>
    <p:extLst>
      <p:ext uri="{BB962C8B-B14F-4D97-AF65-F5344CB8AC3E}">
        <p14:creationId xmlns:p14="http://schemas.microsoft.com/office/powerpoint/2010/main" val="276235595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Forms</a:t>
            </a:r>
            <a:endParaRPr lang="en-IN" dirty="0"/>
          </a:p>
        </p:txBody>
      </p:sp>
      <p:sp>
        <p:nvSpPr>
          <p:cNvPr id="7" name="Rectangle 3">
            <a:extLst>
              <a:ext uri="{FF2B5EF4-FFF2-40B4-BE49-F238E27FC236}">
                <a16:creationId xmlns:a16="http://schemas.microsoft.com/office/drawing/2014/main" id="{F3A92822-290F-44A0-8C53-4869213FE44D}"/>
              </a:ext>
            </a:extLst>
          </p:cNvPr>
          <p:cNvSpPr>
            <a:spLocks noGrp="1" noChangeArrowheads="1"/>
          </p:cNvSpPr>
          <p:nvPr>
            <p:ph idx="1"/>
          </p:nvPr>
        </p:nvSpPr>
        <p:spPr>
          <a:xfrm>
            <a:off x="712976" y="1124744"/>
            <a:ext cx="10766050" cy="4985445"/>
          </a:xfrm>
        </p:spPr>
        <p:txBody>
          <a:bodyPr>
            <a:normAutofit/>
          </a:bodyPr>
          <a:lstStyle/>
          <a:p>
            <a:pPr>
              <a:lnSpc>
                <a:spcPct val="110000"/>
              </a:lnSpc>
            </a:pPr>
            <a:r>
              <a:rPr lang="en-US" dirty="0">
                <a:latin typeface="Open Sans" panose="020B0606030504020204"/>
              </a:rPr>
              <a:t>Radio Buttons - collections of checkboxes in which only one button can be ‘checked’ at a time</a:t>
            </a:r>
          </a:p>
          <a:p>
            <a:pPr>
              <a:lnSpc>
                <a:spcPct val="110000"/>
              </a:lnSpc>
            </a:pPr>
            <a:r>
              <a:rPr lang="en-US" dirty="0">
                <a:latin typeface="Open Sans" panose="020B0606030504020204"/>
              </a:rPr>
              <a:t>Every button in a radio button group MUST have the same name</a:t>
            </a:r>
          </a:p>
          <a:p>
            <a:pPr>
              <a:lnSpc>
                <a:spcPct val="110000"/>
              </a:lnSpc>
            </a:pPr>
            <a:r>
              <a:rPr lang="en-US" dirty="0">
                <a:latin typeface="Open Sans" panose="020B0606030504020204"/>
              </a:rPr>
              <a:t>If no button in a radio button group is ‘pressed’, the browser often ‘presses’ the first one</a:t>
            </a:r>
            <a:endParaRPr lang="en-US" sz="2000" dirty="0">
              <a:latin typeface="Open Sans" panose="020B0606030504020204"/>
            </a:endParaRPr>
          </a:p>
        </p:txBody>
      </p:sp>
      <p:pic>
        <p:nvPicPr>
          <p:cNvPr id="3" name="Picture 2">
            <a:extLst>
              <a:ext uri="{FF2B5EF4-FFF2-40B4-BE49-F238E27FC236}">
                <a16:creationId xmlns:a16="http://schemas.microsoft.com/office/drawing/2014/main" id="{4F66ABB5-BBD5-47AA-BE5C-14A95107D220}"/>
              </a:ext>
            </a:extLst>
          </p:cNvPr>
          <p:cNvPicPr>
            <a:picLocks noChangeAspect="1"/>
          </p:cNvPicPr>
          <p:nvPr/>
        </p:nvPicPr>
        <p:blipFill>
          <a:blip r:embed="rId2"/>
          <a:stretch>
            <a:fillRect/>
          </a:stretch>
        </p:blipFill>
        <p:spPr>
          <a:xfrm>
            <a:off x="862505" y="3372086"/>
            <a:ext cx="10629900" cy="2743200"/>
          </a:xfrm>
          <a:prstGeom prst="rect">
            <a:avLst/>
          </a:prstGeom>
        </p:spPr>
      </p:pic>
    </p:spTree>
    <p:extLst>
      <p:ext uri="{BB962C8B-B14F-4D97-AF65-F5344CB8AC3E}">
        <p14:creationId xmlns:p14="http://schemas.microsoft.com/office/powerpoint/2010/main" val="48568930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Forms</a:t>
            </a:r>
            <a:r>
              <a:rPr lang="en-US" dirty="0">
                <a:latin typeface="Open Sans" panose="020B0606030504020204"/>
              </a:rPr>
              <a:t> &lt;select&gt; </a:t>
            </a:r>
            <a:endParaRPr lang="en-IN" dirty="0"/>
          </a:p>
        </p:txBody>
      </p:sp>
      <p:sp>
        <p:nvSpPr>
          <p:cNvPr id="7" name="Rectangle 3">
            <a:extLst>
              <a:ext uri="{FF2B5EF4-FFF2-40B4-BE49-F238E27FC236}">
                <a16:creationId xmlns:a16="http://schemas.microsoft.com/office/drawing/2014/main" id="{F3A92822-290F-44A0-8C53-4869213FE44D}"/>
              </a:ext>
            </a:extLst>
          </p:cNvPr>
          <p:cNvSpPr>
            <a:spLocks noGrp="1" noChangeArrowheads="1"/>
          </p:cNvSpPr>
          <p:nvPr>
            <p:ph idx="1"/>
          </p:nvPr>
        </p:nvSpPr>
        <p:spPr>
          <a:xfrm>
            <a:off x="712976" y="1124744"/>
            <a:ext cx="6247120" cy="4985445"/>
          </a:xfrm>
        </p:spPr>
        <p:txBody>
          <a:bodyPr>
            <a:normAutofit fontScale="85000" lnSpcReduction="20000"/>
          </a:bodyPr>
          <a:lstStyle/>
          <a:p>
            <a:pPr>
              <a:lnSpc>
                <a:spcPct val="110000"/>
              </a:lnSpc>
            </a:pPr>
            <a:r>
              <a:rPr lang="en-US" dirty="0">
                <a:latin typeface="Open Sans" panose="020B0606030504020204"/>
              </a:rPr>
              <a:t>Menus - created with &lt;select&gt; tags</a:t>
            </a:r>
          </a:p>
          <a:p>
            <a:pPr>
              <a:lnSpc>
                <a:spcPct val="110000"/>
              </a:lnSpc>
            </a:pPr>
            <a:r>
              <a:rPr lang="en-US" dirty="0">
                <a:latin typeface="Open Sans" panose="020B0606030504020204"/>
              </a:rPr>
              <a:t>Menus that behave like checkboxes are specified by including the multiple attribute, which must be set to "multiple"</a:t>
            </a:r>
          </a:p>
          <a:p>
            <a:pPr>
              <a:lnSpc>
                <a:spcPct val="110000"/>
              </a:lnSpc>
            </a:pPr>
            <a:r>
              <a:rPr lang="en-US" dirty="0">
                <a:latin typeface="Open Sans" panose="020B0606030504020204"/>
              </a:rPr>
              <a:t>The name attribute of &lt;select&gt; is required</a:t>
            </a:r>
          </a:p>
          <a:p>
            <a:pPr>
              <a:lnSpc>
                <a:spcPct val="110000"/>
              </a:lnSpc>
            </a:pPr>
            <a:r>
              <a:rPr lang="en-US" dirty="0">
                <a:latin typeface="Open Sans" panose="020B0606030504020204"/>
              </a:rPr>
              <a:t>The size attribute of &lt;select&gt; can be included to specify the number of menu items to be displayed (the default is 1)</a:t>
            </a:r>
          </a:p>
          <a:p>
            <a:pPr>
              <a:lnSpc>
                <a:spcPct val="110000"/>
              </a:lnSpc>
            </a:pPr>
            <a:r>
              <a:rPr lang="en-US" dirty="0">
                <a:latin typeface="Open Sans" panose="020B0606030504020204"/>
              </a:rPr>
              <a:t>If size is set to &gt; 1 or if multiple is specified, the menu is displayed as a pop-up menu</a:t>
            </a:r>
          </a:p>
          <a:p>
            <a:pPr>
              <a:lnSpc>
                <a:spcPct val="110000"/>
              </a:lnSpc>
            </a:pPr>
            <a:r>
              <a:rPr lang="en-US" dirty="0">
                <a:latin typeface="Open Sans" panose="020B0606030504020204"/>
              </a:rPr>
              <a:t>Each item of a menu is specified with an &lt;option&gt; tag, whose pure text content (no tags) is the value of the item</a:t>
            </a:r>
          </a:p>
          <a:p>
            <a:pPr>
              <a:lnSpc>
                <a:spcPct val="110000"/>
              </a:lnSpc>
            </a:pPr>
            <a:r>
              <a:rPr lang="en-US" dirty="0">
                <a:latin typeface="Open Sans" panose="020B0606030504020204"/>
              </a:rPr>
              <a:t>An &lt;option&gt; tag can include the selected attribute, which when assigned "selected” specifies that the item is preselected</a:t>
            </a:r>
          </a:p>
        </p:txBody>
      </p:sp>
      <p:pic>
        <p:nvPicPr>
          <p:cNvPr id="5" name="Picture 4">
            <a:extLst>
              <a:ext uri="{FF2B5EF4-FFF2-40B4-BE49-F238E27FC236}">
                <a16:creationId xmlns:a16="http://schemas.microsoft.com/office/drawing/2014/main" id="{AD7DA1E6-4D96-4C88-B4CE-1F185E175B03}"/>
              </a:ext>
            </a:extLst>
          </p:cNvPr>
          <p:cNvPicPr>
            <a:picLocks noChangeAspect="1"/>
          </p:cNvPicPr>
          <p:nvPr/>
        </p:nvPicPr>
        <p:blipFill>
          <a:blip r:embed="rId2"/>
          <a:stretch>
            <a:fillRect/>
          </a:stretch>
        </p:blipFill>
        <p:spPr>
          <a:xfrm>
            <a:off x="7248128" y="1556792"/>
            <a:ext cx="4943872" cy="3286125"/>
          </a:xfrm>
          <a:prstGeom prst="rect">
            <a:avLst/>
          </a:prstGeom>
        </p:spPr>
      </p:pic>
    </p:spTree>
    <p:extLst>
      <p:ext uri="{BB962C8B-B14F-4D97-AF65-F5344CB8AC3E}">
        <p14:creationId xmlns:p14="http://schemas.microsoft.com/office/powerpoint/2010/main" val="284404422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Forms</a:t>
            </a:r>
            <a:endParaRPr lang="en-IN" dirty="0"/>
          </a:p>
        </p:txBody>
      </p:sp>
      <p:sp>
        <p:nvSpPr>
          <p:cNvPr id="4" name="Content Placeholder 3">
            <a:extLst>
              <a:ext uri="{FF2B5EF4-FFF2-40B4-BE49-F238E27FC236}">
                <a16:creationId xmlns:a16="http://schemas.microsoft.com/office/drawing/2014/main" id="{FCCEA689-CA57-44C3-8F98-D7C4DD4F11F6}"/>
              </a:ext>
            </a:extLst>
          </p:cNvPr>
          <p:cNvSpPr>
            <a:spLocks noGrp="1"/>
          </p:cNvSpPr>
          <p:nvPr>
            <p:ph idx="1"/>
          </p:nvPr>
        </p:nvSpPr>
        <p:spPr/>
        <p:txBody>
          <a:bodyPr/>
          <a:lstStyle/>
          <a:p>
            <a:pPr>
              <a:buFontTx/>
              <a:buNone/>
            </a:pPr>
            <a:r>
              <a:rPr lang="en-US" dirty="0">
                <a:latin typeface="Arial" pitchFamily="34" charset="0"/>
              </a:rPr>
              <a:t>Text areas - created with </a:t>
            </a:r>
            <a:r>
              <a:rPr lang="en-US" b="1" dirty="0">
                <a:solidFill>
                  <a:schemeClr val="accent2"/>
                </a:solidFill>
                <a:latin typeface="Courier New" pitchFamily="49" charset="0"/>
              </a:rPr>
              <a:t>&lt;</a:t>
            </a:r>
            <a:r>
              <a:rPr lang="en-US" b="1" dirty="0" err="1">
                <a:solidFill>
                  <a:schemeClr val="accent2"/>
                </a:solidFill>
                <a:latin typeface="Courier New" pitchFamily="49" charset="0"/>
              </a:rPr>
              <a:t>textarea</a:t>
            </a:r>
            <a:r>
              <a:rPr lang="en-US" b="1" dirty="0">
                <a:solidFill>
                  <a:schemeClr val="accent2"/>
                </a:solidFill>
                <a:latin typeface="Courier New" pitchFamily="49" charset="0"/>
              </a:rPr>
              <a:t>&gt;</a:t>
            </a:r>
            <a:endParaRPr lang="en-US" b="1" dirty="0">
              <a:solidFill>
                <a:schemeClr val="accent2"/>
              </a:solidFill>
              <a:latin typeface="Arial" pitchFamily="34" charset="0"/>
            </a:endParaRPr>
          </a:p>
          <a:p>
            <a:pPr lvl="1"/>
            <a:r>
              <a:rPr lang="en-US" dirty="0">
                <a:latin typeface="Arial" pitchFamily="34" charset="0"/>
              </a:rPr>
              <a:t>Usually include the </a:t>
            </a:r>
            <a:r>
              <a:rPr lang="en-US" b="1" dirty="0">
                <a:solidFill>
                  <a:schemeClr val="accent2"/>
                </a:solidFill>
                <a:latin typeface="Courier New" pitchFamily="49" charset="0"/>
              </a:rPr>
              <a:t>rows</a:t>
            </a:r>
            <a:r>
              <a:rPr lang="en-US" sz="2800" dirty="0">
                <a:latin typeface="Arial" pitchFamily="34" charset="0"/>
              </a:rPr>
              <a:t> </a:t>
            </a:r>
            <a:r>
              <a:rPr lang="en-US" dirty="0">
                <a:latin typeface="Arial" pitchFamily="34" charset="0"/>
              </a:rPr>
              <a:t>and </a:t>
            </a:r>
            <a:r>
              <a:rPr lang="en-US" b="1" dirty="0">
                <a:solidFill>
                  <a:schemeClr val="accent2"/>
                </a:solidFill>
                <a:latin typeface="Courier New" pitchFamily="49" charset="0"/>
              </a:rPr>
              <a:t>cols</a:t>
            </a:r>
            <a:r>
              <a:rPr lang="en-US" sz="2800" dirty="0">
                <a:latin typeface="Arial" pitchFamily="34" charset="0"/>
              </a:rPr>
              <a:t> </a:t>
            </a:r>
            <a:r>
              <a:rPr lang="en-US" dirty="0">
                <a:latin typeface="Arial" pitchFamily="34" charset="0"/>
              </a:rPr>
              <a:t>attributes to specify the size of the text area</a:t>
            </a:r>
          </a:p>
          <a:p>
            <a:pPr lvl="1"/>
            <a:r>
              <a:rPr lang="en-US" dirty="0">
                <a:latin typeface="Arial" pitchFamily="34" charset="0"/>
              </a:rPr>
              <a:t>Default text can be included as the content of </a:t>
            </a:r>
            <a:r>
              <a:rPr lang="en-US" sz="1800" b="1" dirty="0">
                <a:solidFill>
                  <a:schemeClr val="accent2"/>
                </a:solidFill>
                <a:latin typeface="Courier New" pitchFamily="49" charset="0"/>
              </a:rPr>
              <a:t>&lt;</a:t>
            </a:r>
            <a:r>
              <a:rPr lang="en-US" sz="1800" b="1" dirty="0" err="1">
                <a:solidFill>
                  <a:schemeClr val="accent2"/>
                </a:solidFill>
                <a:latin typeface="Courier New" pitchFamily="49" charset="0"/>
              </a:rPr>
              <a:t>textarea</a:t>
            </a:r>
            <a:r>
              <a:rPr lang="en-US" sz="1800" b="1" dirty="0">
                <a:solidFill>
                  <a:schemeClr val="accent2"/>
                </a:solidFill>
                <a:latin typeface="Courier New" pitchFamily="49" charset="0"/>
              </a:rPr>
              <a:t>&gt;</a:t>
            </a:r>
            <a:endParaRPr lang="en-US" b="1" dirty="0">
              <a:solidFill>
                <a:schemeClr val="accent2"/>
              </a:solidFill>
              <a:latin typeface="Arial" pitchFamily="34" charset="0"/>
            </a:endParaRPr>
          </a:p>
          <a:p>
            <a:pPr lvl="1"/>
            <a:r>
              <a:rPr lang="en-US" dirty="0">
                <a:latin typeface="Arial" pitchFamily="34" charset="0"/>
              </a:rPr>
              <a:t>Scrolling is implicit if the area is overfilled</a:t>
            </a:r>
          </a:p>
          <a:p>
            <a:pPr>
              <a:buFontTx/>
              <a:buNone/>
            </a:pPr>
            <a:r>
              <a:rPr lang="en-US" sz="1600" dirty="0">
                <a:latin typeface="Courier New" pitchFamily="49" charset="0"/>
              </a:rPr>
              <a:t>Please provide your employment aspirations</a:t>
            </a:r>
          </a:p>
          <a:p>
            <a:pPr>
              <a:buFontTx/>
              <a:buNone/>
            </a:pPr>
            <a:r>
              <a:rPr lang="en-US" sz="1600" dirty="0">
                <a:latin typeface="Courier New" pitchFamily="49" charset="0"/>
              </a:rPr>
              <a:t>&lt;form action = ""&gt;</a:t>
            </a:r>
          </a:p>
          <a:p>
            <a:pPr>
              <a:buFontTx/>
              <a:buNone/>
            </a:pPr>
            <a:r>
              <a:rPr lang="en-US" sz="1600" dirty="0">
                <a:latin typeface="Courier New" pitchFamily="49" charset="0"/>
              </a:rPr>
              <a:t>   &lt;p&gt;</a:t>
            </a:r>
          </a:p>
          <a:p>
            <a:pPr>
              <a:buFontTx/>
              <a:buNone/>
            </a:pPr>
            <a:r>
              <a:rPr lang="en-US" sz="1600" dirty="0">
                <a:latin typeface="Courier New" pitchFamily="49" charset="0"/>
              </a:rPr>
              <a:t>     &lt;</a:t>
            </a:r>
            <a:r>
              <a:rPr lang="en-US" sz="1600" dirty="0" err="1">
                <a:latin typeface="Courier New" pitchFamily="49" charset="0"/>
              </a:rPr>
              <a:t>textarea</a:t>
            </a:r>
            <a:r>
              <a:rPr lang="en-US" sz="1600" dirty="0">
                <a:latin typeface="Courier New" pitchFamily="49" charset="0"/>
              </a:rPr>
              <a:t> name = "aspirations"  rows = "3”</a:t>
            </a:r>
          </a:p>
          <a:p>
            <a:pPr>
              <a:buFontTx/>
              <a:buNone/>
            </a:pPr>
            <a:r>
              <a:rPr lang="en-US" sz="1600" dirty="0">
                <a:latin typeface="Courier New" pitchFamily="49" charset="0"/>
              </a:rPr>
              <a:t>             cols = "40"&gt;</a:t>
            </a:r>
          </a:p>
          <a:p>
            <a:pPr>
              <a:buFontTx/>
              <a:buNone/>
            </a:pPr>
            <a:r>
              <a:rPr lang="en-US" sz="1600" dirty="0">
                <a:latin typeface="Courier New" pitchFamily="49" charset="0"/>
              </a:rPr>
              <a:t>     (Be brief and concise) </a:t>
            </a:r>
          </a:p>
          <a:p>
            <a:pPr>
              <a:buFontTx/>
              <a:buNone/>
            </a:pPr>
            <a:r>
              <a:rPr lang="en-US" sz="1600" dirty="0">
                <a:latin typeface="Courier New" pitchFamily="49" charset="0"/>
              </a:rPr>
              <a:t>     &lt;/</a:t>
            </a:r>
            <a:r>
              <a:rPr lang="en-US" sz="1600" dirty="0" err="1">
                <a:latin typeface="Courier New" pitchFamily="49" charset="0"/>
              </a:rPr>
              <a:t>textarea</a:t>
            </a:r>
            <a:r>
              <a:rPr lang="en-US" sz="1600" dirty="0">
                <a:latin typeface="Courier New" pitchFamily="49" charset="0"/>
              </a:rPr>
              <a:t>&gt;</a:t>
            </a:r>
          </a:p>
          <a:p>
            <a:pPr>
              <a:buFontTx/>
              <a:buNone/>
            </a:pPr>
            <a:r>
              <a:rPr lang="en-US" sz="1600" dirty="0">
                <a:latin typeface="Courier New" pitchFamily="49" charset="0"/>
              </a:rPr>
              <a:t>   &lt;/p&gt;</a:t>
            </a:r>
          </a:p>
          <a:p>
            <a:pPr>
              <a:buFontTx/>
              <a:buNone/>
            </a:pPr>
            <a:r>
              <a:rPr lang="en-US" sz="1600" dirty="0">
                <a:latin typeface="Courier New" pitchFamily="49" charset="0"/>
              </a:rPr>
              <a:t>&lt;/form&gt;</a:t>
            </a:r>
            <a:endParaRPr lang="en-US" dirty="0"/>
          </a:p>
        </p:txBody>
      </p:sp>
      <p:graphicFrame>
        <p:nvGraphicFramePr>
          <p:cNvPr id="8" name="Object 2">
            <a:extLst>
              <a:ext uri="{FF2B5EF4-FFF2-40B4-BE49-F238E27FC236}">
                <a16:creationId xmlns:a16="http://schemas.microsoft.com/office/drawing/2014/main" id="{4FE56C18-A7DF-4AE9-9FE0-C624B3A5163F}"/>
              </a:ext>
            </a:extLst>
          </p:cNvPr>
          <p:cNvGraphicFramePr>
            <a:graphicFrameLocks noChangeAspect="1"/>
          </p:cNvGraphicFramePr>
          <p:nvPr>
            <p:extLst>
              <p:ext uri="{D42A27DB-BD31-4B8C-83A1-F6EECF244321}">
                <p14:modId xmlns:p14="http://schemas.microsoft.com/office/powerpoint/2010/main" val="1587022785"/>
              </p:ext>
            </p:extLst>
          </p:nvPr>
        </p:nvGraphicFramePr>
        <p:xfrm>
          <a:off x="6361300" y="4437112"/>
          <a:ext cx="5324475" cy="1247775"/>
        </p:xfrm>
        <a:graphic>
          <a:graphicData uri="http://schemas.openxmlformats.org/presentationml/2006/ole">
            <mc:AlternateContent xmlns:mc="http://schemas.openxmlformats.org/markup-compatibility/2006">
              <mc:Choice xmlns:v="urn:schemas-microsoft-com:vml" Requires="v">
                <p:oleObj spid="_x0000_s4131" name="Document" r:id="rId3" imgW="5477400" imgH="1283040" progId="Word.Document.8">
                  <p:embed/>
                </p:oleObj>
              </mc:Choice>
              <mc:Fallback>
                <p:oleObj name="Document" r:id="rId3" imgW="5477400" imgH="1283040" progId="Word.Document.8">
                  <p:embed/>
                  <p:pic>
                    <p:nvPicPr>
                      <p:cNvPr id="13824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1300" y="4437112"/>
                        <a:ext cx="5324475"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81454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Forms</a:t>
            </a:r>
            <a:endParaRPr lang="en-IN" dirty="0"/>
          </a:p>
        </p:txBody>
      </p:sp>
      <p:sp>
        <p:nvSpPr>
          <p:cNvPr id="4" name="Content Placeholder 3">
            <a:extLst>
              <a:ext uri="{FF2B5EF4-FFF2-40B4-BE49-F238E27FC236}">
                <a16:creationId xmlns:a16="http://schemas.microsoft.com/office/drawing/2014/main" id="{FCCEA689-CA57-44C3-8F98-D7C4DD4F11F6}"/>
              </a:ext>
            </a:extLst>
          </p:cNvPr>
          <p:cNvSpPr>
            <a:spLocks noGrp="1"/>
          </p:cNvSpPr>
          <p:nvPr>
            <p:ph idx="1"/>
          </p:nvPr>
        </p:nvSpPr>
        <p:spPr/>
        <p:txBody>
          <a:bodyPr/>
          <a:lstStyle/>
          <a:p>
            <a:pPr marL="457200" indent="-457200">
              <a:lnSpc>
                <a:spcPct val="120000"/>
              </a:lnSpc>
              <a:buNone/>
            </a:pPr>
            <a:r>
              <a:rPr lang="en-US" dirty="0">
                <a:latin typeface="Arial" pitchFamily="34" charset="0"/>
              </a:rPr>
              <a:t>Reset and Submit buttons</a:t>
            </a:r>
          </a:p>
          <a:p>
            <a:pPr marL="800100" lvl="1" indent="-342900">
              <a:lnSpc>
                <a:spcPct val="120000"/>
              </a:lnSpc>
            </a:pPr>
            <a:r>
              <a:rPr lang="en-US" dirty="0">
                <a:latin typeface="Arial" pitchFamily="34" charset="0"/>
              </a:rPr>
              <a:t>Both are created with </a:t>
            </a:r>
            <a:r>
              <a:rPr lang="en-US" b="1" dirty="0">
                <a:solidFill>
                  <a:schemeClr val="accent2"/>
                </a:solidFill>
                <a:latin typeface="Courier New" pitchFamily="49" charset="0"/>
              </a:rPr>
              <a:t>&lt;input&gt;</a:t>
            </a:r>
            <a:endParaRPr lang="en-US" b="1" dirty="0">
              <a:solidFill>
                <a:schemeClr val="accent2"/>
              </a:solidFill>
              <a:latin typeface="Arial" pitchFamily="34" charset="0"/>
            </a:endParaRPr>
          </a:p>
          <a:p>
            <a:pPr marL="457200" indent="-457200">
              <a:lnSpc>
                <a:spcPct val="120000"/>
              </a:lnSpc>
              <a:buNone/>
            </a:pPr>
            <a:r>
              <a:rPr lang="en-US" sz="2000" b="1" dirty="0">
                <a:solidFill>
                  <a:schemeClr val="accent2"/>
                </a:solidFill>
                <a:latin typeface="Courier New" pitchFamily="49" charset="0"/>
              </a:rPr>
              <a:t>&lt;input type = "reset"  value = "Reset Form“ /&gt;</a:t>
            </a:r>
          </a:p>
          <a:p>
            <a:pPr marL="457200" indent="-457200">
              <a:lnSpc>
                <a:spcPct val="120000"/>
              </a:lnSpc>
              <a:buNone/>
            </a:pPr>
            <a:r>
              <a:rPr lang="en-US" sz="2000" b="1" dirty="0">
                <a:solidFill>
                  <a:schemeClr val="accent2"/>
                </a:solidFill>
                <a:latin typeface="Courier New" pitchFamily="49" charset="0"/>
              </a:rPr>
              <a:t>&lt;input type = "submit”  value = "Submit Form“ /&gt;</a:t>
            </a:r>
          </a:p>
          <a:p>
            <a:pPr marL="457200" indent="-457200">
              <a:lnSpc>
                <a:spcPct val="120000"/>
              </a:lnSpc>
            </a:pPr>
            <a:r>
              <a:rPr lang="en-US" dirty="0">
                <a:latin typeface="Arial" pitchFamily="34" charset="0"/>
              </a:rPr>
              <a:t>Submit has two actions:</a:t>
            </a:r>
          </a:p>
          <a:p>
            <a:pPr marL="800100" lvl="1" indent="-342900">
              <a:lnSpc>
                <a:spcPct val="120000"/>
              </a:lnSpc>
              <a:buFontTx/>
              <a:buAutoNum type="arabicPeriod"/>
            </a:pPr>
            <a:r>
              <a:rPr lang="en-US" dirty="0">
                <a:latin typeface="Arial" pitchFamily="34" charset="0"/>
              </a:rPr>
              <a:t>Encode the data of the form</a:t>
            </a:r>
          </a:p>
          <a:p>
            <a:pPr marL="800100" lvl="1" indent="-342900">
              <a:lnSpc>
                <a:spcPct val="120000"/>
              </a:lnSpc>
              <a:buFontTx/>
              <a:buAutoNum type="arabicPeriod"/>
            </a:pPr>
            <a:r>
              <a:rPr lang="en-US" dirty="0">
                <a:latin typeface="Arial" pitchFamily="34" charset="0"/>
              </a:rPr>
              <a:t>Request  the server to execute the server-resident program specified as the value of the </a:t>
            </a:r>
            <a:r>
              <a:rPr lang="en-US" b="1" dirty="0">
                <a:solidFill>
                  <a:schemeClr val="accent2"/>
                </a:solidFill>
                <a:latin typeface="Courier New" pitchFamily="49" charset="0"/>
              </a:rPr>
              <a:t>action</a:t>
            </a:r>
            <a:r>
              <a:rPr lang="en-US" sz="2800" dirty="0">
                <a:latin typeface="Arial" pitchFamily="34" charset="0"/>
              </a:rPr>
              <a:t> </a:t>
            </a:r>
            <a:r>
              <a:rPr lang="en-US" dirty="0">
                <a:latin typeface="Arial" pitchFamily="34" charset="0"/>
              </a:rPr>
              <a:t>attribute of </a:t>
            </a:r>
            <a:r>
              <a:rPr lang="en-US" b="1" dirty="0">
                <a:solidFill>
                  <a:schemeClr val="accent2"/>
                </a:solidFill>
                <a:latin typeface="Courier New" pitchFamily="49" charset="0"/>
              </a:rPr>
              <a:t>&lt;form&gt;</a:t>
            </a:r>
            <a:endParaRPr lang="en-US" b="1" dirty="0">
              <a:solidFill>
                <a:schemeClr val="accent2"/>
              </a:solidFill>
              <a:latin typeface="Arial" pitchFamily="34" charset="0"/>
            </a:endParaRPr>
          </a:p>
          <a:p>
            <a:pPr marL="800100" lvl="1" indent="-342900">
              <a:lnSpc>
                <a:spcPct val="120000"/>
              </a:lnSpc>
            </a:pPr>
            <a:r>
              <a:rPr lang="en-US" dirty="0">
                <a:latin typeface="Arial" pitchFamily="34" charset="0"/>
              </a:rPr>
              <a:t>A Submit button is required in every form</a:t>
            </a:r>
          </a:p>
          <a:p>
            <a:pPr>
              <a:buFontTx/>
              <a:buNone/>
            </a:pPr>
            <a:endParaRPr lang="en-US" dirty="0"/>
          </a:p>
        </p:txBody>
      </p:sp>
    </p:spTree>
    <p:extLst>
      <p:ext uri="{BB962C8B-B14F-4D97-AF65-F5344CB8AC3E}">
        <p14:creationId xmlns:p14="http://schemas.microsoft.com/office/powerpoint/2010/main" val="118380495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other HTML input types</a:t>
            </a:r>
            <a:endParaRPr lang="en-IN" dirty="0"/>
          </a:p>
        </p:txBody>
      </p:sp>
      <p:sp>
        <p:nvSpPr>
          <p:cNvPr id="4" name="Content Placeholder 3">
            <a:extLst>
              <a:ext uri="{FF2B5EF4-FFF2-40B4-BE49-F238E27FC236}">
                <a16:creationId xmlns:a16="http://schemas.microsoft.com/office/drawing/2014/main" id="{FCCEA689-CA57-44C3-8F98-D7C4DD4F11F6}"/>
              </a:ext>
            </a:extLst>
          </p:cNvPr>
          <p:cNvSpPr>
            <a:spLocks noGrp="1"/>
          </p:cNvSpPr>
          <p:nvPr>
            <p:ph idx="1"/>
          </p:nvPr>
        </p:nvSpPr>
        <p:spPr>
          <a:xfrm>
            <a:off x="758371" y="1124744"/>
            <a:ext cx="10972800" cy="2939504"/>
          </a:xfrm>
        </p:spPr>
        <p:txBody>
          <a:bodyPr numCol="2"/>
          <a:lstStyle/>
          <a:p>
            <a:r>
              <a:rPr lang="en-IN" sz="2000" dirty="0"/>
              <a:t>&lt;input type="button"&gt;</a:t>
            </a:r>
          </a:p>
          <a:p>
            <a:r>
              <a:rPr lang="en-IN" sz="2000" dirty="0"/>
              <a:t>&lt;input type="</a:t>
            </a:r>
            <a:r>
              <a:rPr lang="en-IN" sz="2000" dirty="0" err="1"/>
              <a:t>color</a:t>
            </a:r>
            <a:r>
              <a:rPr lang="en-IN" sz="2000" dirty="0"/>
              <a:t>"&gt;</a:t>
            </a:r>
          </a:p>
          <a:p>
            <a:r>
              <a:rPr lang="en-IN" sz="2000" dirty="0"/>
              <a:t>&lt;input type="date"&gt;</a:t>
            </a:r>
          </a:p>
          <a:p>
            <a:r>
              <a:rPr lang="en-IN" sz="2000" dirty="0"/>
              <a:t>&lt;input type="datetime-local"&gt;</a:t>
            </a:r>
          </a:p>
          <a:p>
            <a:r>
              <a:rPr lang="en-IN" sz="2000" dirty="0"/>
              <a:t>&lt;input type="email"&gt;</a:t>
            </a:r>
          </a:p>
          <a:p>
            <a:r>
              <a:rPr lang="en-IN" sz="2000" dirty="0"/>
              <a:t>&lt;input type="file"&gt;</a:t>
            </a:r>
          </a:p>
          <a:p>
            <a:r>
              <a:rPr lang="en-IN" sz="2000" dirty="0"/>
              <a:t>&lt;input type="hidden"&gt;</a:t>
            </a:r>
          </a:p>
          <a:p>
            <a:pPr marL="0" indent="0" algn="ctr">
              <a:buNone/>
            </a:pPr>
            <a:r>
              <a:rPr lang="en-IN" sz="2000" dirty="0"/>
              <a:t>&lt;input type="image"&gt;</a:t>
            </a:r>
          </a:p>
          <a:p>
            <a:r>
              <a:rPr lang="en-IN" sz="2000" dirty="0"/>
              <a:t>&lt;input type="</a:t>
            </a:r>
            <a:r>
              <a:rPr lang="en-IN" sz="2000" dirty="0" err="1"/>
              <a:t>tel</a:t>
            </a:r>
            <a:r>
              <a:rPr lang="en-IN" sz="2000" dirty="0"/>
              <a:t>"&gt;</a:t>
            </a:r>
          </a:p>
          <a:p>
            <a:r>
              <a:rPr lang="en-IN" sz="2000" dirty="0"/>
              <a:t>&lt;input type="time"&gt;</a:t>
            </a:r>
          </a:p>
          <a:p>
            <a:r>
              <a:rPr lang="en-IN" sz="2000" dirty="0"/>
              <a:t>&lt;input type="</a:t>
            </a:r>
            <a:r>
              <a:rPr lang="en-IN" sz="2000" dirty="0" err="1"/>
              <a:t>url</a:t>
            </a:r>
            <a:r>
              <a:rPr lang="en-IN" sz="2000" dirty="0"/>
              <a:t>"&gt;</a:t>
            </a:r>
          </a:p>
          <a:p>
            <a:r>
              <a:rPr lang="en-IN" sz="2000" dirty="0"/>
              <a:t>&lt;input type="week"&gt;</a:t>
            </a:r>
          </a:p>
          <a:p>
            <a:r>
              <a:rPr lang="en-IN" sz="2000" dirty="0"/>
              <a:t>&lt;input type="month"&gt;</a:t>
            </a:r>
          </a:p>
          <a:p>
            <a:r>
              <a:rPr lang="en-IN" sz="2000" dirty="0"/>
              <a:t>&lt;input type="password"&gt;</a:t>
            </a:r>
          </a:p>
          <a:p>
            <a:r>
              <a:rPr lang="en-IN" sz="2000" dirty="0"/>
              <a:t>&lt;input type="range"&gt;</a:t>
            </a:r>
          </a:p>
          <a:p>
            <a:pPr>
              <a:buFontTx/>
              <a:buNone/>
            </a:pPr>
            <a:endParaRPr lang="en-US" dirty="0"/>
          </a:p>
        </p:txBody>
      </p:sp>
      <p:pic>
        <p:nvPicPr>
          <p:cNvPr id="3" name="Picture 2">
            <a:extLst>
              <a:ext uri="{FF2B5EF4-FFF2-40B4-BE49-F238E27FC236}">
                <a16:creationId xmlns:a16="http://schemas.microsoft.com/office/drawing/2014/main" id="{1FEB095B-C1A2-4162-B7B6-F22793DA29E9}"/>
              </a:ext>
            </a:extLst>
          </p:cNvPr>
          <p:cNvPicPr>
            <a:picLocks noChangeAspect="1"/>
          </p:cNvPicPr>
          <p:nvPr/>
        </p:nvPicPr>
        <p:blipFill>
          <a:blip r:embed="rId2"/>
          <a:stretch>
            <a:fillRect/>
          </a:stretch>
        </p:blipFill>
        <p:spPr>
          <a:xfrm>
            <a:off x="911424" y="4064248"/>
            <a:ext cx="9534525" cy="2232248"/>
          </a:xfrm>
          <a:prstGeom prst="rect">
            <a:avLst/>
          </a:prstGeom>
        </p:spPr>
      </p:pic>
    </p:spTree>
    <p:extLst>
      <p:ext uri="{BB962C8B-B14F-4D97-AF65-F5344CB8AC3E}">
        <p14:creationId xmlns:p14="http://schemas.microsoft.com/office/powerpoint/2010/main" val="317411241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DB2F44-E194-4C9C-9B75-DE186AFAEF9E}"/>
              </a:ext>
            </a:extLst>
          </p:cNvPr>
          <p:cNvPicPr>
            <a:picLocks noChangeAspect="1"/>
          </p:cNvPicPr>
          <p:nvPr/>
        </p:nvPicPr>
        <p:blipFill>
          <a:blip r:embed="rId2"/>
          <a:stretch>
            <a:fillRect/>
          </a:stretch>
        </p:blipFill>
        <p:spPr>
          <a:xfrm>
            <a:off x="2927648" y="404664"/>
            <a:ext cx="5958840" cy="6204629"/>
          </a:xfrm>
          <a:prstGeom prst="rect">
            <a:avLst/>
          </a:prstGeom>
        </p:spPr>
      </p:pic>
    </p:spTree>
    <p:extLst>
      <p:ext uri="{BB962C8B-B14F-4D97-AF65-F5344CB8AC3E}">
        <p14:creationId xmlns:p14="http://schemas.microsoft.com/office/powerpoint/2010/main" val="298677292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9584AB-6689-4D94-8A8D-5A286A83281D}"/>
              </a:ext>
            </a:extLst>
          </p:cNvPr>
          <p:cNvPicPr>
            <a:picLocks noChangeAspect="1"/>
          </p:cNvPicPr>
          <p:nvPr/>
        </p:nvPicPr>
        <p:blipFill>
          <a:blip r:embed="rId2"/>
          <a:stretch>
            <a:fillRect/>
          </a:stretch>
        </p:blipFill>
        <p:spPr>
          <a:xfrm>
            <a:off x="1000125" y="0"/>
            <a:ext cx="10191750" cy="6858000"/>
          </a:xfrm>
          <a:prstGeom prst="rect">
            <a:avLst/>
          </a:prstGeom>
        </p:spPr>
      </p:pic>
    </p:spTree>
    <p:extLst>
      <p:ext uri="{BB962C8B-B14F-4D97-AF65-F5344CB8AC3E}">
        <p14:creationId xmlns:p14="http://schemas.microsoft.com/office/powerpoint/2010/main" val="165362006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HTML input types-</a:t>
            </a:r>
            <a:r>
              <a:rPr lang="en-US" dirty="0"/>
              <a:t>autofocus Attribute</a:t>
            </a:r>
            <a:br>
              <a:rPr lang="en-US" dirty="0"/>
            </a:br>
            <a:endParaRPr lang="en-IN" dirty="0"/>
          </a:p>
        </p:txBody>
      </p:sp>
      <p:sp>
        <p:nvSpPr>
          <p:cNvPr id="7" name="Content Placeholder 6">
            <a:extLst>
              <a:ext uri="{FF2B5EF4-FFF2-40B4-BE49-F238E27FC236}">
                <a16:creationId xmlns:a16="http://schemas.microsoft.com/office/drawing/2014/main" id="{6DF7CD58-606F-4B4B-8053-90C185ED8438}"/>
              </a:ext>
            </a:extLst>
          </p:cNvPr>
          <p:cNvSpPr>
            <a:spLocks noGrp="1"/>
          </p:cNvSpPr>
          <p:nvPr>
            <p:ph idx="1"/>
          </p:nvPr>
        </p:nvSpPr>
        <p:spPr/>
        <p:txBody>
          <a:bodyPr/>
          <a:lstStyle/>
          <a:p>
            <a:r>
              <a:rPr lang="en-US" dirty="0"/>
              <a:t>The autofocus attribute an optional attribute that can be used in only one input element on a form—automatically gives the focus to the input element,</a:t>
            </a:r>
          </a:p>
          <a:p>
            <a:r>
              <a:rPr lang="en-US" dirty="0"/>
              <a:t>allowing the user to begin typing in that element immediately. </a:t>
            </a:r>
          </a:p>
          <a:p>
            <a:r>
              <a:rPr lang="en-US" dirty="0"/>
              <a:t>You do not need to include autofocus in your forms.</a:t>
            </a:r>
          </a:p>
        </p:txBody>
      </p:sp>
    </p:spTree>
    <p:extLst>
      <p:ext uri="{BB962C8B-B14F-4D97-AF65-F5344CB8AC3E}">
        <p14:creationId xmlns:p14="http://schemas.microsoft.com/office/powerpoint/2010/main" val="154718404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335360" y="1268760"/>
            <a:ext cx="10657184" cy="1282676"/>
          </a:xfrm>
        </p:spPr>
        <p:txBody>
          <a:bodyPr/>
          <a:lstStyle/>
          <a:p>
            <a:pPr algn="just"/>
            <a:r>
              <a:rPr lang="en-US" dirty="0"/>
              <a:t>IPv4 - IP address as a 32-bit value</a:t>
            </a:r>
          </a:p>
          <a:p>
            <a:pPr algn="just"/>
            <a:r>
              <a:rPr lang="en-US" dirty="0"/>
              <a:t>IPv6 addresses have a size of 128 bits. </a:t>
            </a:r>
          </a:p>
          <a:p>
            <a:pPr algn="just"/>
            <a:r>
              <a:rPr lang="en-US" dirty="0"/>
              <a:t>IPv6 has a vastly enlarged address space compared to IPv4.</a:t>
            </a:r>
          </a:p>
          <a:p>
            <a:pPr algn="just"/>
            <a:r>
              <a:rPr lang="en-US" dirty="0"/>
              <a:t>IP consists of two parts:  N/W ID &amp; Host ID</a:t>
            </a:r>
          </a:p>
          <a:p>
            <a:pPr algn="just"/>
            <a:r>
              <a:rPr lang="en-US" dirty="0"/>
              <a:t>Organization are assigned to machine with block of IP</a:t>
            </a:r>
          </a:p>
          <a:p>
            <a:pPr algn="just"/>
            <a:r>
              <a:rPr lang="en-US" dirty="0"/>
              <a:t>It will  be assigned to machines that need internet</a:t>
            </a:r>
          </a:p>
          <a:p>
            <a:pPr algn="just"/>
            <a:r>
              <a:rPr lang="en-US" dirty="0"/>
              <a:t>ex)small organization(256 IP address)</a:t>
            </a:r>
          </a:p>
          <a:p>
            <a:pPr marL="0" indent="0" algn="just">
              <a:buNone/>
            </a:pPr>
            <a:r>
              <a:rPr lang="en-US" dirty="0"/>
              <a:t>		191.57.126.0 to 191.57.126.255</a:t>
            </a:r>
          </a:p>
          <a:p>
            <a:pPr algn="just"/>
            <a:r>
              <a:rPr lang="en-US" dirty="0"/>
              <a:t>Large organization(16 million IP)</a:t>
            </a:r>
          </a:p>
          <a:p>
            <a:pPr marL="0" indent="0" algn="just">
              <a:buNone/>
            </a:pPr>
            <a:r>
              <a:rPr lang="en-US" dirty="0"/>
              <a:t>		12.0.0.0 to 12.255.255.255</a:t>
            </a:r>
            <a:endParaRPr lang="en-GB" alt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Title 2"/>
          <p:cNvSpPr>
            <a:spLocks noGrp="1"/>
          </p:cNvSpPr>
          <p:nvPr>
            <p:ph type="title"/>
          </p:nvPr>
        </p:nvSpPr>
        <p:spPr>
          <a:xfrm>
            <a:off x="623391" y="404663"/>
            <a:ext cx="9204101" cy="634605"/>
          </a:xfrm>
        </p:spPr>
        <p:txBody>
          <a:bodyPr vert="horz" lIns="0" tIns="0" rIns="0" bIns="0" rtlCol="0" anchor="t" anchorCtr="0">
            <a:noAutofit/>
          </a:bodyPr>
          <a:lstStyle/>
          <a:p>
            <a:r>
              <a:rPr lang="en-US" dirty="0"/>
              <a:t>Evolution of the Internet</a:t>
            </a:r>
            <a:endParaRPr lang="en-US" dirty="0">
              <a:latin typeface="Armata" panose="020B0503040500060204" pitchFamily="34" charset="0"/>
            </a:endParaRPr>
          </a:p>
        </p:txBody>
      </p:sp>
    </p:spTree>
    <p:extLst>
      <p:ext uri="{BB962C8B-B14F-4D97-AF65-F5344CB8AC3E}">
        <p14:creationId xmlns:p14="http://schemas.microsoft.com/office/powerpoint/2010/main" val="2826076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45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45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45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HTML input types-Validation</a:t>
            </a:r>
            <a:br>
              <a:rPr lang="en-US" dirty="0"/>
            </a:br>
            <a:endParaRPr lang="en-IN" dirty="0"/>
          </a:p>
        </p:txBody>
      </p:sp>
      <p:sp>
        <p:nvSpPr>
          <p:cNvPr id="7" name="Content Placeholder 6">
            <a:extLst>
              <a:ext uri="{FF2B5EF4-FFF2-40B4-BE49-F238E27FC236}">
                <a16:creationId xmlns:a16="http://schemas.microsoft.com/office/drawing/2014/main" id="{6DF7CD58-606F-4B4B-8053-90C185ED8438}"/>
              </a:ext>
            </a:extLst>
          </p:cNvPr>
          <p:cNvSpPr>
            <a:spLocks noGrp="1"/>
          </p:cNvSpPr>
          <p:nvPr>
            <p:ph idx="1"/>
          </p:nvPr>
        </p:nvSpPr>
        <p:spPr>
          <a:xfrm>
            <a:off x="609600" y="1425600"/>
            <a:ext cx="7070576" cy="4698000"/>
          </a:xfrm>
        </p:spPr>
        <p:txBody>
          <a:bodyPr/>
          <a:lstStyle/>
          <a:p>
            <a:r>
              <a:rPr lang="en-US" dirty="0"/>
              <a:t>The new HTML 5 input types are self validating on the client side, eliminating the need to add complicated JavaScript code to your web pages to validate user input, reducing the amount of invalid data submitted and consequently reducing Internet traffic between the server and the client to correct invalid input.</a:t>
            </a:r>
          </a:p>
          <a:p>
            <a:r>
              <a:rPr lang="en-US" dirty="0"/>
              <a:t> The server should still validate all user input. </a:t>
            </a:r>
          </a:p>
          <a:p>
            <a:r>
              <a:rPr lang="en-US" dirty="0"/>
              <a:t>When a user enters data into a form then submits the form, the browser immediately checks the self-validating elements to ensure that the data is correct. </a:t>
            </a:r>
          </a:p>
        </p:txBody>
      </p:sp>
      <p:pic>
        <p:nvPicPr>
          <p:cNvPr id="3" name="Picture 2">
            <a:extLst>
              <a:ext uri="{FF2B5EF4-FFF2-40B4-BE49-F238E27FC236}">
                <a16:creationId xmlns:a16="http://schemas.microsoft.com/office/drawing/2014/main" id="{11FECF81-562E-46AA-840C-3919F4BD0FF4}"/>
              </a:ext>
            </a:extLst>
          </p:cNvPr>
          <p:cNvPicPr>
            <a:picLocks noChangeAspect="1"/>
          </p:cNvPicPr>
          <p:nvPr/>
        </p:nvPicPr>
        <p:blipFill>
          <a:blip r:embed="rId2"/>
          <a:stretch>
            <a:fillRect/>
          </a:stretch>
        </p:blipFill>
        <p:spPr>
          <a:xfrm>
            <a:off x="7867650" y="1500132"/>
            <a:ext cx="4324350" cy="3962400"/>
          </a:xfrm>
          <a:prstGeom prst="rect">
            <a:avLst/>
          </a:prstGeom>
        </p:spPr>
      </p:pic>
    </p:spTree>
    <p:extLst>
      <p:ext uri="{BB962C8B-B14F-4D97-AF65-F5344CB8AC3E}">
        <p14:creationId xmlns:p14="http://schemas.microsoft.com/office/powerpoint/2010/main" val="372740517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HTML input -placeholder attribute</a:t>
            </a:r>
            <a:br>
              <a:rPr lang="en-US" dirty="0"/>
            </a:br>
            <a:endParaRPr lang="en-IN" dirty="0"/>
          </a:p>
        </p:txBody>
      </p:sp>
      <p:sp>
        <p:nvSpPr>
          <p:cNvPr id="7" name="Content Placeholder 6">
            <a:extLst>
              <a:ext uri="{FF2B5EF4-FFF2-40B4-BE49-F238E27FC236}">
                <a16:creationId xmlns:a16="http://schemas.microsoft.com/office/drawing/2014/main" id="{6DF7CD58-606F-4B4B-8053-90C185ED8438}"/>
              </a:ext>
            </a:extLst>
          </p:cNvPr>
          <p:cNvSpPr>
            <a:spLocks noGrp="1"/>
          </p:cNvSpPr>
          <p:nvPr>
            <p:ph idx="1"/>
          </p:nvPr>
        </p:nvSpPr>
        <p:spPr>
          <a:xfrm>
            <a:off x="92724" y="1157009"/>
            <a:ext cx="5990456" cy="4698000"/>
          </a:xfrm>
        </p:spPr>
        <p:txBody>
          <a:bodyPr/>
          <a:lstStyle/>
          <a:p>
            <a:r>
              <a:rPr lang="en-US" dirty="0"/>
              <a:t>The placeholder attribute allows you to place temporary text in a text field. </a:t>
            </a:r>
          </a:p>
          <a:p>
            <a:r>
              <a:rPr lang="en-US" dirty="0"/>
              <a:t>placeholder text is </a:t>
            </a:r>
            <a:r>
              <a:rPr lang="en-US" b="1" dirty="0"/>
              <a:t>light gray </a:t>
            </a:r>
            <a:r>
              <a:rPr lang="en-US" dirty="0"/>
              <a:t>and provides an example of the text and/or text format the user should enter </a:t>
            </a:r>
          </a:p>
          <a:p>
            <a:r>
              <a:rPr lang="en-US" dirty="0"/>
              <a:t>When the </a:t>
            </a:r>
            <a:r>
              <a:rPr lang="en-US" b="1" dirty="0"/>
              <a:t>focus is placed in the text field (i.e., the cursor is in the text field), the placeholder text disappears</a:t>
            </a:r>
            <a:r>
              <a:rPr lang="en-US" dirty="0"/>
              <a:t>—it’s not “submitted” when the user clicks the Submit button (unless the user types the same text</a:t>
            </a:r>
          </a:p>
        </p:txBody>
      </p:sp>
      <p:pic>
        <p:nvPicPr>
          <p:cNvPr id="4" name="Picture 3">
            <a:extLst>
              <a:ext uri="{FF2B5EF4-FFF2-40B4-BE49-F238E27FC236}">
                <a16:creationId xmlns:a16="http://schemas.microsoft.com/office/drawing/2014/main" id="{ED6C0D33-36DF-41B7-9E65-6768EC531DAF}"/>
              </a:ext>
            </a:extLst>
          </p:cNvPr>
          <p:cNvPicPr>
            <a:picLocks noChangeAspect="1"/>
          </p:cNvPicPr>
          <p:nvPr/>
        </p:nvPicPr>
        <p:blipFill>
          <a:blip r:embed="rId2"/>
          <a:stretch>
            <a:fillRect/>
          </a:stretch>
        </p:blipFill>
        <p:spPr>
          <a:xfrm>
            <a:off x="6278666" y="1412776"/>
            <a:ext cx="5924550" cy="3454499"/>
          </a:xfrm>
          <a:prstGeom prst="rect">
            <a:avLst/>
          </a:prstGeom>
        </p:spPr>
      </p:pic>
    </p:spTree>
    <p:extLst>
      <p:ext uri="{BB962C8B-B14F-4D97-AF65-F5344CB8AC3E}">
        <p14:creationId xmlns:p14="http://schemas.microsoft.com/office/powerpoint/2010/main" val="262057432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HTML input -required attribute</a:t>
            </a:r>
            <a:br>
              <a:rPr lang="en-US" dirty="0"/>
            </a:br>
            <a:endParaRPr lang="en-IN" dirty="0"/>
          </a:p>
        </p:txBody>
      </p:sp>
      <p:sp>
        <p:nvSpPr>
          <p:cNvPr id="7" name="Content Placeholder 6">
            <a:extLst>
              <a:ext uri="{FF2B5EF4-FFF2-40B4-BE49-F238E27FC236}">
                <a16:creationId xmlns:a16="http://schemas.microsoft.com/office/drawing/2014/main" id="{6DF7CD58-606F-4B4B-8053-90C185ED8438}"/>
              </a:ext>
            </a:extLst>
          </p:cNvPr>
          <p:cNvSpPr>
            <a:spLocks noGrp="1"/>
          </p:cNvSpPr>
          <p:nvPr>
            <p:ph idx="1"/>
          </p:nvPr>
        </p:nvSpPr>
        <p:spPr>
          <a:xfrm>
            <a:off x="321940" y="1157009"/>
            <a:ext cx="5414020" cy="4698000"/>
          </a:xfrm>
        </p:spPr>
        <p:txBody>
          <a:bodyPr/>
          <a:lstStyle/>
          <a:p>
            <a:r>
              <a:rPr lang="en-US" b="1" dirty="0"/>
              <a:t>required Attribute forces the user to enter a value before submitting the form</a:t>
            </a:r>
            <a:r>
              <a:rPr lang="en-US" dirty="0"/>
              <a:t>. </a:t>
            </a:r>
          </a:p>
          <a:p>
            <a:r>
              <a:rPr lang="en-US" dirty="0"/>
              <a:t>You can add required to any of the input types. </a:t>
            </a:r>
          </a:p>
          <a:p>
            <a:r>
              <a:rPr lang="en-US" dirty="0"/>
              <a:t>For example, if the user fails to enter an e-mail address and clicks the Submit button, a callout pointing to the empty element appears, asking the user to enter the information</a:t>
            </a:r>
          </a:p>
        </p:txBody>
      </p:sp>
      <p:pic>
        <p:nvPicPr>
          <p:cNvPr id="3" name="Picture 2">
            <a:extLst>
              <a:ext uri="{FF2B5EF4-FFF2-40B4-BE49-F238E27FC236}">
                <a16:creationId xmlns:a16="http://schemas.microsoft.com/office/drawing/2014/main" id="{39E50448-E811-486D-8656-CF28BEF69C14}"/>
              </a:ext>
            </a:extLst>
          </p:cNvPr>
          <p:cNvPicPr>
            <a:picLocks noChangeAspect="1"/>
          </p:cNvPicPr>
          <p:nvPr/>
        </p:nvPicPr>
        <p:blipFill>
          <a:blip r:embed="rId2"/>
          <a:stretch>
            <a:fillRect/>
          </a:stretch>
        </p:blipFill>
        <p:spPr>
          <a:xfrm>
            <a:off x="5735960" y="1157009"/>
            <a:ext cx="6134100" cy="4581525"/>
          </a:xfrm>
          <a:prstGeom prst="rect">
            <a:avLst/>
          </a:prstGeom>
        </p:spPr>
      </p:pic>
    </p:spTree>
    <p:extLst>
      <p:ext uri="{BB962C8B-B14F-4D97-AF65-F5344CB8AC3E}">
        <p14:creationId xmlns:p14="http://schemas.microsoft.com/office/powerpoint/2010/main" val="239546765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HTML input</a:t>
            </a:r>
            <a:br>
              <a:rPr lang="en-US" dirty="0"/>
            </a:br>
            <a:endParaRPr lang="en-IN" dirty="0"/>
          </a:p>
        </p:txBody>
      </p:sp>
      <p:sp>
        <p:nvSpPr>
          <p:cNvPr id="5" name="Content Placeholder 4">
            <a:extLst>
              <a:ext uri="{FF2B5EF4-FFF2-40B4-BE49-F238E27FC236}">
                <a16:creationId xmlns:a16="http://schemas.microsoft.com/office/drawing/2014/main" id="{2D4F2856-60C5-483F-868D-CDBF0EDC0472}"/>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927B7450-0750-4E92-8D6F-8A02EDE05978}"/>
              </a:ext>
            </a:extLst>
          </p:cNvPr>
          <p:cNvPicPr>
            <a:picLocks noChangeAspect="1"/>
          </p:cNvPicPr>
          <p:nvPr/>
        </p:nvPicPr>
        <p:blipFill>
          <a:blip r:embed="rId2"/>
          <a:stretch>
            <a:fillRect/>
          </a:stretch>
        </p:blipFill>
        <p:spPr>
          <a:xfrm>
            <a:off x="712975" y="1124744"/>
            <a:ext cx="5695950" cy="1924050"/>
          </a:xfrm>
          <a:prstGeom prst="rect">
            <a:avLst/>
          </a:prstGeom>
        </p:spPr>
      </p:pic>
      <p:pic>
        <p:nvPicPr>
          <p:cNvPr id="8" name="Picture 7">
            <a:extLst>
              <a:ext uri="{FF2B5EF4-FFF2-40B4-BE49-F238E27FC236}">
                <a16:creationId xmlns:a16="http://schemas.microsoft.com/office/drawing/2014/main" id="{BC3BCEDA-CAB7-48C5-A985-D5B4FC5DE62B}"/>
              </a:ext>
            </a:extLst>
          </p:cNvPr>
          <p:cNvPicPr>
            <a:picLocks noChangeAspect="1"/>
          </p:cNvPicPr>
          <p:nvPr/>
        </p:nvPicPr>
        <p:blipFill>
          <a:blip r:embed="rId3"/>
          <a:stretch>
            <a:fillRect/>
          </a:stretch>
        </p:blipFill>
        <p:spPr>
          <a:xfrm>
            <a:off x="6408925" y="1158081"/>
            <a:ext cx="5648325" cy="1857375"/>
          </a:xfrm>
          <a:prstGeom prst="rect">
            <a:avLst/>
          </a:prstGeom>
        </p:spPr>
      </p:pic>
      <p:pic>
        <p:nvPicPr>
          <p:cNvPr id="9" name="Picture 8">
            <a:extLst>
              <a:ext uri="{FF2B5EF4-FFF2-40B4-BE49-F238E27FC236}">
                <a16:creationId xmlns:a16="http://schemas.microsoft.com/office/drawing/2014/main" id="{B4B16723-DB39-4B72-9C1D-A319CA795667}"/>
              </a:ext>
            </a:extLst>
          </p:cNvPr>
          <p:cNvPicPr>
            <a:picLocks noChangeAspect="1"/>
          </p:cNvPicPr>
          <p:nvPr/>
        </p:nvPicPr>
        <p:blipFill>
          <a:blip r:embed="rId4"/>
          <a:stretch>
            <a:fillRect/>
          </a:stretch>
        </p:blipFill>
        <p:spPr>
          <a:xfrm>
            <a:off x="609600" y="3429000"/>
            <a:ext cx="6353175" cy="2409825"/>
          </a:xfrm>
          <a:prstGeom prst="rect">
            <a:avLst/>
          </a:prstGeom>
        </p:spPr>
      </p:pic>
      <p:pic>
        <p:nvPicPr>
          <p:cNvPr id="12" name="Picture 11">
            <a:extLst>
              <a:ext uri="{FF2B5EF4-FFF2-40B4-BE49-F238E27FC236}">
                <a16:creationId xmlns:a16="http://schemas.microsoft.com/office/drawing/2014/main" id="{01106241-BC09-416B-A728-850FDA2B50A7}"/>
              </a:ext>
            </a:extLst>
          </p:cNvPr>
          <p:cNvPicPr>
            <a:picLocks noChangeAspect="1"/>
          </p:cNvPicPr>
          <p:nvPr/>
        </p:nvPicPr>
        <p:blipFill>
          <a:blip r:embed="rId5"/>
          <a:stretch>
            <a:fillRect/>
          </a:stretch>
        </p:blipFill>
        <p:spPr>
          <a:xfrm>
            <a:off x="7267575" y="4198171"/>
            <a:ext cx="4010025" cy="1743075"/>
          </a:xfrm>
          <a:prstGeom prst="rect">
            <a:avLst/>
          </a:prstGeom>
        </p:spPr>
      </p:pic>
      <p:pic>
        <p:nvPicPr>
          <p:cNvPr id="13" name="Picture 12">
            <a:extLst>
              <a:ext uri="{FF2B5EF4-FFF2-40B4-BE49-F238E27FC236}">
                <a16:creationId xmlns:a16="http://schemas.microsoft.com/office/drawing/2014/main" id="{F9B41F13-F5D8-47CF-AC3E-0CF5E5BC6FB3}"/>
              </a:ext>
            </a:extLst>
          </p:cNvPr>
          <p:cNvPicPr>
            <a:picLocks noChangeAspect="1"/>
          </p:cNvPicPr>
          <p:nvPr/>
        </p:nvPicPr>
        <p:blipFill>
          <a:blip r:embed="rId6"/>
          <a:stretch>
            <a:fillRect/>
          </a:stretch>
        </p:blipFill>
        <p:spPr>
          <a:xfrm>
            <a:off x="7366548" y="2997131"/>
            <a:ext cx="3009900" cy="1095375"/>
          </a:xfrm>
          <a:prstGeom prst="rect">
            <a:avLst/>
          </a:prstGeom>
        </p:spPr>
      </p:pic>
    </p:spTree>
    <p:extLst>
      <p:ext uri="{BB962C8B-B14F-4D97-AF65-F5344CB8AC3E}">
        <p14:creationId xmlns:p14="http://schemas.microsoft.com/office/powerpoint/2010/main" val="352560917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input and data list Elements and autocomplete Attribute</a:t>
            </a:r>
            <a:endParaRPr lang="en-IN" dirty="0"/>
          </a:p>
        </p:txBody>
      </p:sp>
      <p:sp>
        <p:nvSpPr>
          <p:cNvPr id="7" name="Content Placeholder 6">
            <a:extLst>
              <a:ext uri="{FF2B5EF4-FFF2-40B4-BE49-F238E27FC236}">
                <a16:creationId xmlns:a16="http://schemas.microsoft.com/office/drawing/2014/main" id="{6DF7CD58-606F-4B4B-8053-90C185ED8438}"/>
              </a:ext>
            </a:extLst>
          </p:cNvPr>
          <p:cNvSpPr>
            <a:spLocks noGrp="1"/>
          </p:cNvSpPr>
          <p:nvPr>
            <p:ph idx="1"/>
          </p:nvPr>
        </p:nvSpPr>
        <p:spPr>
          <a:xfrm>
            <a:off x="321940" y="1157009"/>
            <a:ext cx="5414020" cy="4698000"/>
          </a:xfrm>
        </p:spPr>
        <p:txBody>
          <a:bodyPr/>
          <a:lstStyle/>
          <a:p>
            <a:pPr>
              <a:lnSpc>
                <a:spcPct val="150000"/>
              </a:lnSpc>
            </a:pPr>
            <a:r>
              <a:rPr lang="en-US" sz="2000" b="1" dirty="0"/>
              <a:t>The autocomplete attribute can be used on input types to automatically fill in the user’s information based on previous input—such as name, address or e-mail</a:t>
            </a:r>
            <a:r>
              <a:rPr lang="en-US" sz="2000" dirty="0"/>
              <a:t>. </a:t>
            </a:r>
          </a:p>
          <a:p>
            <a:pPr>
              <a:lnSpc>
                <a:spcPct val="150000"/>
              </a:lnSpc>
            </a:pPr>
            <a:r>
              <a:rPr lang="en-US" sz="2000" dirty="0"/>
              <a:t>You can enable autocomplete for an entire form or just for specific elements. </a:t>
            </a:r>
          </a:p>
          <a:p>
            <a:pPr>
              <a:lnSpc>
                <a:spcPct val="150000"/>
              </a:lnSpc>
            </a:pPr>
            <a:r>
              <a:rPr lang="en-US" sz="2000" dirty="0"/>
              <a:t>For example, an online order form might set </a:t>
            </a:r>
            <a:r>
              <a:rPr lang="en-US" sz="2000" dirty="0" err="1"/>
              <a:t>automcomplete</a:t>
            </a:r>
            <a:r>
              <a:rPr lang="en-US" sz="2000" dirty="0"/>
              <a:t> = "on" for the name and address inputs and set autocomplete = "off" for the credit card and password inputs for security purposes.</a:t>
            </a:r>
          </a:p>
        </p:txBody>
      </p:sp>
      <p:pic>
        <p:nvPicPr>
          <p:cNvPr id="4" name="Picture 3">
            <a:extLst>
              <a:ext uri="{FF2B5EF4-FFF2-40B4-BE49-F238E27FC236}">
                <a16:creationId xmlns:a16="http://schemas.microsoft.com/office/drawing/2014/main" id="{86CB9972-442A-45E7-9C3E-A689C3579D16}"/>
              </a:ext>
            </a:extLst>
          </p:cNvPr>
          <p:cNvPicPr>
            <a:picLocks noChangeAspect="1"/>
          </p:cNvPicPr>
          <p:nvPr/>
        </p:nvPicPr>
        <p:blipFill>
          <a:blip r:embed="rId2"/>
          <a:stretch>
            <a:fillRect/>
          </a:stretch>
        </p:blipFill>
        <p:spPr>
          <a:xfrm>
            <a:off x="6094423" y="1700808"/>
            <a:ext cx="6000750" cy="2800350"/>
          </a:xfrm>
          <a:prstGeom prst="rect">
            <a:avLst/>
          </a:prstGeom>
        </p:spPr>
      </p:pic>
    </p:spTree>
    <p:extLst>
      <p:ext uri="{BB962C8B-B14F-4D97-AF65-F5344CB8AC3E}">
        <p14:creationId xmlns:p14="http://schemas.microsoft.com/office/powerpoint/2010/main" val="407094902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input and </a:t>
            </a:r>
            <a:r>
              <a:rPr lang="en-US" sz="3200" dirty="0" err="1"/>
              <a:t>datalist</a:t>
            </a:r>
            <a:r>
              <a:rPr lang="en-US" sz="3200" dirty="0"/>
              <a:t> Elements and autocomplete Attribute</a:t>
            </a:r>
            <a:endParaRPr lang="en-IN" dirty="0"/>
          </a:p>
        </p:txBody>
      </p:sp>
      <p:pic>
        <p:nvPicPr>
          <p:cNvPr id="6" name="Picture 5">
            <a:extLst>
              <a:ext uri="{FF2B5EF4-FFF2-40B4-BE49-F238E27FC236}">
                <a16:creationId xmlns:a16="http://schemas.microsoft.com/office/drawing/2014/main" id="{E716D738-7CC7-4411-8646-D7D078D45268}"/>
              </a:ext>
            </a:extLst>
          </p:cNvPr>
          <p:cNvPicPr>
            <a:picLocks noChangeAspect="1"/>
          </p:cNvPicPr>
          <p:nvPr/>
        </p:nvPicPr>
        <p:blipFill>
          <a:blip r:embed="rId2"/>
          <a:stretch>
            <a:fillRect/>
          </a:stretch>
        </p:blipFill>
        <p:spPr>
          <a:xfrm>
            <a:off x="33303" y="1700808"/>
            <a:ext cx="5257800" cy="3581400"/>
          </a:xfrm>
          <a:prstGeom prst="rect">
            <a:avLst/>
          </a:prstGeom>
        </p:spPr>
      </p:pic>
      <p:pic>
        <p:nvPicPr>
          <p:cNvPr id="8" name="Picture 7">
            <a:extLst>
              <a:ext uri="{FF2B5EF4-FFF2-40B4-BE49-F238E27FC236}">
                <a16:creationId xmlns:a16="http://schemas.microsoft.com/office/drawing/2014/main" id="{002005C8-E16E-410C-8DDD-54F817316046}"/>
              </a:ext>
            </a:extLst>
          </p:cNvPr>
          <p:cNvPicPr>
            <a:picLocks noChangeAspect="1"/>
          </p:cNvPicPr>
          <p:nvPr/>
        </p:nvPicPr>
        <p:blipFill>
          <a:blip r:embed="rId3"/>
          <a:stretch>
            <a:fillRect/>
          </a:stretch>
        </p:blipFill>
        <p:spPr>
          <a:xfrm>
            <a:off x="5519936" y="1628775"/>
            <a:ext cx="6505575" cy="3600450"/>
          </a:xfrm>
          <a:prstGeom prst="rect">
            <a:avLst/>
          </a:prstGeom>
        </p:spPr>
      </p:pic>
    </p:spTree>
    <p:extLst>
      <p:ext uri="{BB962C8B-B14F-4D97-AF65-F5344CB8AC3E}">
        <p14:creationId xmlns:p14="http://schemas.microsoft.com/office/powerpoint/2010/main" val="342955382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err="1"/>
              <a:t>datalist</a:t>
            </a:r>
            <a:r>
              <a:rPr lang="en-US" sz="3200" dirty="0"/>
              <a:t> Elements</a:t>
            </a:r>
            <a:endParaRPr lang="en-IN" dirty="0"/>
          </a:p>
        </p:txBody>
      </p:sp>
      <p:sp>
        <p:nvSpPr>
          <p:cNvPr id="7" name="Content Placeholder 6">
            <a:extLst>
              <a:ext uri="{FF2B5EF4-FFF2-40B4-BE49-F238E27FC236}">
                <a16:creationId xmlns:a16="http://schemas.microsoft.com/office/drawing/2014/main" id="{6DF7CD58-606F-4B4B-8053-90C185ED8438}"/>
              </a:ext>
            </a:extLst>
          </p:cNvPr>
          <p:cNvSpPr>
            <a:spLocks noGrp="1"/>
          </p:cNvSpPr>
          <p:nvPr>
            <p:ph idx="1"/>
          </p:nvPr>
        </p:nvSpPr>
        <p:spPr>
          <a:xfrm>
            <a:off x="321940" y="1157009"/>
            <a:ext cx="5774060" cy="4698000"/>
          </a:xfrm>
        </p:spPr>
        <p:txBody>
          <a:bodyPr/>
          <a:lstStyle/>
          <a:p>
            <a:pPr>
              <a:lnSpc>
                <a:spcPct val="150000"/>
              </a:lnSpc>
            </a:pPr>
            <a:r>
              <a:rPr lang="en-US" sz="2000" dirty="0"/>
              <a:t>The </a:t>
            </a:r>
            <a:r>
              <a:rPr lang="en-US" sz="2000" dirty="0" err="1"/>
              <a:t>datalist</a:t>
            </a:r>
            <a:r>
              <a:rPr lang="en-US" sz="2000" dirty="0"/>
              <a:t> element provides input options for a text input element. </a:t>
            </a:r>
          </a:p>
          <a:p>
            <a:pPr>
              <a:lnSpc>
                <a:spcPct val="150000"/>
              </a:lnSpc>
            </a:pPr>
            <a:r>
              <a:rPr lang="en-US" sz="2000" dirty="0"/>
              <a:t>Using Opera, when the user clicks in the text field, a drop-down list of the months of the year appears. </a:t>
            </a:r>
          </a:p>
          <a:p>
            <a:pPr>
              <a:lnSpc>
                <a:spcPct val="150000"/>
              </a:lnSpc>
            </a:pPr>
            <a:r>
              <a:rPr lang="en-US" sz="2000" dirty="0"/>
              <a:t>If the user types "M" in the text field, the list on months is narrowed to March and May. When using Firefox, the drop-down list of months appears only after the user begins typing in the text field</a:t>
            </a:r>
          </a:p>
          <a:p>
            <a:pPr>
              <a:lnSpc>
                <a:spcPct val="150000"/>
              </a:lnSpc>
            </a:pPr>
            <a:endParaRPr lang="en-US" sz="2000" dirty="0"/>
          </a:p>
        </p:txBody>
      </p:sp>
      <p:pic>
        <p:nvPicPr>
          <p:cNvPr id="3" name="Picture 2">
            <a:extLst>
              <a:ext uri="{FF2B5EF4-FFF2-40B4-BE49-F238E27FC236}">
                <a16:creationId xmlns:a16="http://schemas.microsoft.com/office/drawing/2014/main" id="{078BB11D-3CC6-418C-8DF8-951464513994}"/>
              </a:ext>
            </a:extLst>
          </p:cNvPr>
          <p:cNvPicPr>
            <a:picLocks noChangeAspect="1"/>
          </p:cNvPicPr>
          <p:nvPr/>
        </p:nvPicPr>
        <p:blipFill>
          <a:blip r:embed="rId2"/>
          <a:stretch>
            <a:fillRect/>
          </a:stretch>
        </p:blipFill>
        <p:spPr>
          <a:xfrm>
            <a:off x="6002856" y="1340768"/>
            <a:ext cx="5867204" cy="3816424"/>
          </a:xfrm>
          <a:prstGeom prst="rect">
            <a:avLst/>
          </a:prstGeom>
        </p:spPr>
      </p:pic>
    </p:spTree>
    <p:extLst>
      <p:ext uri="{BB962C8B-B14F-4D97-AF65-F5344CB8AC3E}">
        <p14:creationId xmlns:p14="http://schemas.microsoft.com/office/powerpoint/2010/main" val="2688197125"/>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err="1"/>
              <a:t>datalist</a:t>
            </a:r>
            <a:r>
              <a:rPr lang="en-US" sz="3200" dirty="0"/>
              <a:t> Elements</a:t>
            </a:r>
            <a:endParaRPr lang="en-IN" dirty="0"/>
          </a:p>
        </p:txBody>
      </p:sp>
      <p:pic>
        <p:nvPicPr>
          <p:cNvPr id="6" name="Picture 5">
            <a:extLst>
              <a:ext uri="{FF2B5EF4-FFF2-40B4-BE49-F238E27FC236}">
                <a16:creationId xmlns:a16="http://schemas.microsoft.com/office/drawing/2014/main" id="{B83ADFDB-86BD-4FD2-B22D-443C923B1C0A}"/>
              </a:ext>
            </a:extLst>
          </p:cNvPr>
          <p:cNvPicPr>
            <a:picLocks noChangeAspect="1"/>
          </p:cNvPicPr>
          <p:nvPr/>
        </p:nvPicPr>
        <p:blipFill>
          <a:blip r:embed="rId2"/>
          <a:stretch>
            <a:fillRect/>
          </a:stretch>
        </p:blipFill>
        <p:spPr>
          <a:xfrm>
            <a:off x="1703512" y="1268760"/>
            <a:ext cx="8464227" cy="4670316"/>
          </a:xfrm>
          <a:prstGeom prst="rect">
            <a:avLst/>
          </a:prstGeom>
        </p:spPr>
      </p:pic>
    </p:spTree>
    <p:extLst>
      <p:ext uri="{BB962C8B-B14F-4D97-AF65-F5344CB8AC3E}">
        <p14:creationId xmlns:p14="http://schemas.microsoft.com/office/powerpoint/2010/main" val="3176732157"/>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pPr algn="ctr"/>
            <a:r>
              <a:rPr lang="en-US" dirty="0"/>
              <a:t>Page-Structure Elements</a:t>
            </a:r>
            <a:endParaRPr lang="en-IN" dirty="0"/>
          </a:p>
        </p:txBody>
      </p:sp>
    </p:spTree>
    <p:extLst>
      <p:ext uri="{BB962C8B-B14F-4D97-AF65-F5344CB8AC3E}">
        <p14:creationId xmlns:p14="http://schemas.microsoft.com/office/powerpoint/2010/main" val="1648761195"/>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2975" y="264344"/>
            <a:ext cx="10972800" cy="860400"/>
          </a:xfrm>
        </p:spPr>
        <p:txBody>
          <a:bodyPr/>
          <a:lstStyle/>
          <a:p>
            <a:br>
              <a:rPr lang="en-IN" dirty="0"/>
            </a:br>
            <a:r>
              <a:rPr lang="en-US" sz="3200" dirty="0"/>
              <a:t>Page-Structure Elements</a:t>
            </a:r>
            <a:endParaRPr lang="en-IN" dirty="0"/>
          </a:p>
        </p:txBody>
      </p:sp>
      <p:sp>
        <p:nvSpPr>
          <p:cNvPr id="7" name="Content Placeholder 6">
            <a:extLst>
              <a:ext uri="{FF2B5EF4-FFF2-40B4-BE49-F238E27FC236}">
                <a16:creationId xmlns:a16="http://schemas.microsoft.com/office/drawing/2014/main" id="{6DF7CD58-606F-4B4B-8053-90C185ED8438}"/>
              </a:ext>
            </a:extLst>
          </p:cNvPr>
          <p:cNvSpPr>
            <a:spLocks noGrp="1"/>
          </p:cNvSpPr>
          <p:nvPr>
            <p:ph idx="1"/>
          </p:nvPr>
        </p:nvSpPr>
        <p:spPr>
          <a:xfrm>
            <a:off x="321940" y="1157009"/>
            <a:ext cx="11246668" cy="4698000"/>
          </a:xfrm>
        </p:spPr>
        <p:txBody>
          <a:bodyPr/>
          <a:lstStyle/>
          <a:p>
            <a:pPr>
              <a:lnSpc>
                <a:spcPct val="150000"/>
              </a:lnSpc>
            </a:pPr>
            <a:r>
              <a:rPr lang="en-US" sz="2000" b="1" dirty="0"/>
              <a:t>HTML5 introduces several new page-structure elements that meaningfully identify areas of the page as headers, footers, articles, navigation areas, asides, figures.</a:t>
            </a:r>
          </a:p>
          <a:p>
            <a:pPr>
              <a:lnSpc>
                <a:spcPct val="150000"/>
              </a:lnSpc>
            </a:pPr>
            <a:r>
              <a:rPr lang="en-US" sz="2000" dirty="0"/>
              <a:t>A semantic element clearly describes its meaning to both the browser and the developer.</a:t>
            </a:r>
          </a:p>
          <a:p>
            <a:pPr>
              <a:lnSpc>
                <a:spcPct val="150000"/>
              </a:lnSpc>
            </a:pPr>
            <a:r>
              <a:rPr lang="en-US" sz="2000" dirty="0"/>
              <a:t>Examples of non-semantic elements: &lt;</a:t>
            </a:r>
            <a:r>
              <a:rPr lang="en-US" sz="2000" b="1" dirty="0"/>
              <a:t>div&gt; and &lt;span&gt; - Tells nothing about its content</a:t>
            </a:r>
            <a:r>
              <a:rPr lang="en-US" sz="2000" dirty="0"/>
              <a:t>.</a:t>
            </a:r>
          </a:p>
          <a:p>
            <a:pPr>
              <a:lnSpc>
                <a:spcPct val="150000"/>
              </a:lnSpc>
            </a:pPr>
            <a:r>
              <a:rPr lang="en-US" sz="2000" dirty="0"/>
              <a:t>Examples of semantic elements: &lt;form&gt;, &lt;table&gt;, and &lt;article&gt; - Clearly defines its content.</a:t>
            </a:r>
          </a:p>
          <a:p>
            <a:pPr>
              <a:lnSpc>
                <a:spcPct val="150000"/>
              </a:lnSpc>
            </a:pPr>
            <a:r>
              <a:rPr lang="en-US" sz="2000" dirty="0"/>
              <a:t>Many web sites contain HTML code like</a:t>
            </a:r>
            <a:r>
              <a:rPr lang="en-US" sz="2000" b="1" dirty="0"/>
              <a:t>: &lt;div id="nav"&gt; &lt;div class="header"&gt; &lt;div id="footer"&gt; to indicate navigation, header, and footer.</a:t>
            </a:r>
          </a:p>
          <a:p>
            <a:pPr>
              <a:lnSpc>
                <a:spcPct val="150000"/>
              </a:lnSpc>
            </a:pPr>
            <a:r>
              <a:rPr lang="en-US" sz="2000" dirty="0"/>
              <a:t>In HTML there are some semantic elements that can be used to define different parts of a web page</a:t>
            </a:r>
          </a:p>
        </p:txBody>
      </p:sp>
    </p:spTree>
    <p:extLst>
      <p:ext uri="{BB962C8B-B14F-4D97-AF65-F5344CB8AC3E}">
        <p14:creationId xmlns:p14="http://schemas.microsoft.com/office/powerpoint/2010/main" val="1424188030"/>
      </p:ext>
    </p:extLst>
  </p:cSld>
  <p:clrMapOvr>
    <a:masterClrMapping/>
  </p:clrMapOvr>
  <p:transition>
    <p:fade/>
  </p:transition>
</p:sld>
</file>

<file path=ppt/theme/theme1.xml><?xml version="1.0" encoding="utf-8"?>
<a:theme xmlns:a="http://schemas.openxmlformats.org/drawingml/2006/main" name="EYU Regular presentation">
  <a:themeElements>
    <a:clrScheme name="Custom 1">
      <a:dk1>
        <a:srgbClr val="000000"/>
      </a:dk1>
      <a:lt1>
        <a:srgbClr val="808080"/>
      </a:lt1>
      <a:dk2>
        <a:srgbClr val="FFFFFF"/>
      </a:dk2>
      <a:lt2>
        <a:srgbClr val="808080"/>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spAutoFit/>
      </a:bodyPr>
      <a:lstStyle>
        <a:defPPr marL="285750" indent="-285750">
          <a:lnSpc>
            <a:spcPct val="85000"/>
          </a:lnSpc>
          <a:spcAft>
            <a:spcPts val="600"/>
          </a:spcAft>
          <a:buClr>
            <a:schemeClr val="accent2"/>
          </a:buClr>
          <a:buSzPct val="70000"/>
          <a:buFont typeface="Arial" pitchFamily="34" charset="0"/>
          <a:buChar char="►"/>
          <a:defRPr sz="1200" dirty="0" smtClean="0"/>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2.xml><?xml version="1.0" encoding="utf-8"?>
<a:theme xmlns:a="http://schemas.openxmlformats.org/drawingml/2006/main" name="EY light projection">
  <a:themeElements>
    <a:clrScheme name="Custom 1">
      <a:dk1>
        <a:srgbClr val="000000"/>
      </a:dk1>
      <a:lt1>
        <a:srgbClr val="808080"/>
      </a:lt1>
      <a:dk2>
        <a:srgbClr val="FFFFFF"/>
      </a:dk2>
      <a:lt2>
        <a:srgbClr val="808080"/>
      </a:lt2>
      <a:accent1>
        <a:srgbClr val="808080"/>
      </a:accent1>
      <a:accent2>
        <a:srgbClr val="FFD2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spAutoFit/>
      </a:bodyPr>
      <a:lstStyle>
        <a:defPPr marL="285750" indent="-285750">
          <a:lnSpc>
            <a:spcPct val="85000"/>
          </a:lnSpc>
          <a:spcAft>
            <a:spcPts val="600"/>
          </a:spcAft>
          <a:buClr>
            <a:schemeClr val="accent2"/>
          </a:buClr>
          <a:buSzPct val="70000"/>
          <a:buFont typeface="Arial" pitchFamily="34" charset="0"/>
          <a:buChar char="►"/>
          <a:defRPr sz="1200" dirty="0" smtClean="0"/>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3.xml><?xml version="1.0" encoding="utf-8"?>
<a:theme xmlns:a="http://schemas.openxmlformats.org/drawingml/2006/main" name="1_EY light projection">
  <a:themeElements>
    <a:clrScheme name="Custom 1">
      <a:dk1>
        <a:srgbClr val="000000"/>
      </a:dk1>
      <a:lt1>
        <a:srgbClr val="808080"/>
      </a:lt1>
      <a:dk2>
        <a:srgbClr val="FFFFFF"/>
      </a:dk2>
      <a:lt2>
        <a:srgbClr val="808080"/>
      </a:lt2>
      <a:accent1>
        <a:srgbClr val="808080"/>
      </a:accent1>
      <a:accent2>
        <a:srgbClr val="FFD2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spAutoFit/>
      </a:bodyPr>
      <a:lstStyle>
        <a:defPPr marL="285750" indent="-285750">
          <a:lnSpc>
            <a:spcPct val="85000"/>
          </a:lnSpc>
          <a:spcAft>
            <a:spcPts val="600"/>
          </a:spcAft>
          <a:buClr>
            <a:schemeClr val="accent2"/>
          </a:buClr>
          <a:buSzPct val="70000"/>
          <a:buFont typeface="Arial" pitchFamily="34" charset="0"/>
          <a:buChar char="►"/>
          <a:defRPr sz="1200" dirty="0" smtClean="0"/>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4.xml><?xml version="1.0" encoding="utf-8"?>
<a:theme xmlns:a="http://schemas.openxmlformats.org/drawingml/2006/main" name="EY regular presentation_2010">
  <a:themeElements>
    <a:clrScheme name="Custom 1">
      <a:dk1>
        <a:srgbClr val="000000"/>
      </a:dk1>
      <a:lt1>
        <a:srgbClr val="808080"/>
      </a:lt1>
      <a:dk2>
        <a:srgbClr val="FFFFFF"/>
      </a:dk2>
      <a:lt2>
        <a:srgbClr val="808080"/>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EY_Handou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36576" rIns="0" bIns="0" rtlCol="0">
        <a:spAutoFit/>
      </a:bodyPr>
      <a:lstStyle>
        <a:defPPr marL="285750" indent="-285750">
          <a:lnSpc>
            <a:spcPct val="85000"/>
          </a:lnSpc>
          <a:spcAft>
            <a:spcPts val="600"/>
          </a:spcAft>
          <a:buClr>
            <a:schemeClr val="accent2"/>
          </a:buClr>
          <a:buSzPct val="70000"/>
          <a:buFont typeface="Arial" pitchFamily="34" charset="0"/>
          <a:buChar char="►"/>
          <a:defRPr sz="1200" dirty="0" smtClean="0"/>
        </a:defPPr>
      </a:lstStyle>
    </a:txDef>
  </a:objectDefaults>
  <a:extraClrSchemeLst/>
  <a:custClrLst>
    <a:custClr name="EY Special Use Red">
      <a:srgbClr val="F04C3E"/>
    </a:custClr>
    <a:custClr name="EY Special Use Blue 50%">
      <a:srgbClr val="7FD1D6"/>
    </a:custClr>
    <a:custClr name="EY Special Use Purple">
      <a:srgbClr val="91278F"/>
    </a:custClr>
    <a:custClr name="EY Special Use Purple 50%">
      <a:srgbClr val="C893C7"/>
    </a:custClr>
    <a:custClr name="EY Special Use Green">
      <a:srgbClr val="2C973E"/>
    </a:custClr>
    <a:custClr name="EY Special Use Green 50%">
      <a:srgbClr val="95CB89"/>
    </a:custClr>
    <a:custClr name="EY Yellow 50%">
      <a:srgbClr val="FFF27F"/>
    </a:custClr>
    <a:custClr name="EY Special Use Lilac">
      <a:srgbClr val="AC98DB"/>
    </a:custClr>
    <a:custClr name="EY Special Use Lilac 50%">
      <a:srgbClr val="D8D2E0"/>
    </a:custClr>
    <a:custClr name="EY Link Blue">
      <a:srgbClr val="336699"/>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5897</TotalTime>
  <Words>9945</Words>
  <Application>Microsoft Office PowerPoint</Application>
  <PresentationFormat>Widescreen</PresentationFormat>
  <Paragraphs>788</Paragraphs>
  <Slides>121</Slides>
  <Notes>11</Notes>
  <HiddenSlides>1</HiddenSlides>
  <MMClips>0</MMClips>
  <ScaleCrop>false</ScaleCrop>
  <HeadingPairs>
    <vt:vector size="8" baseType="variant">
      <vt:variant>
        <vt:lpstr>Fonts Used</vt:lpstr>
      </vt:variant>
      <vt:variant>
        <vt:i4>10</vt:i4>
      </vt:variant>
      <vt:variant>
        <vt:lpstr>Theme</vt:lpstr>
      </vt:variant>
      <vt:variant>
        <vt:i4>4</vt:i4>
      </vt:variant>
      <vt:variant>
        <vt:lpstr>Embedded OLE Servers</vt:lpstr>
      </vt:variant>
      <vt:variant>
        <vt:i4>1</vt:i4>
      </vt:variant>
      <vt:variant>
        <vt:lpstr>Slide Titles</vt:lpstr>
      </vt:variant>
      <vt:variant>
        <vt:i4>121</vt:i4>
      </vt:variant>
    </vt:vector>
  </HeadingPairs>
  <TitlesOfParts>
    <vt:vector size="136" baseType="lpstr">
      <vt:lpstr>Arial</vt:lpstr>
      <vt:lpstr>Armata</vt:lpstr>
      <vt:lpstr>Calibri</vt:lpstr>
      <vt:lpstr>Courier New</vt:lpstr>
      <vt:lpstr>EYInterstate</vt:lpstr>
      <vt:lpstr>Lucida Console</vt:lpstr>
      <vt:lpstr>Open Sans</vt:lpstr>
      <vt:lpstr>Times</vt:lpstr>
      <vt:lpstr>Verdana</vt:lpstr>
      <vt:lpstr>Wingdings</vt:lpstr>
      <vt:lpstr>EYU Regular presentation</vt:lpstr>
      <vt:lpstr>EY light projection</vt:lpstr>
      <vt:lpstr>1_EY light projection</vt:lpstr>
      <vt:lpstr>EY regular presentation_2010</vt:lpstr>
      <vt:lpstr>Document</vt:lpstr>
      <vt:lpstr>DEPARTMENT OF COMPUTER SCIENCE &amp; ENGINEERING</vt:lpstr>
      <vt:lpstr>PowerPoint Presentation</vt:lpstr>
      <vt:lpstr>Module 1: WWW &amp; HTML</vt:lpstr>
      <vt:lpstr>PowerPoint Presentation</vt:lpstr>
      <vt:lpstr>Evolution of the Internet</vt:lpstr>
      <vt:lpstr>Evolution of the Internet</vt:lpstr>
      <vt:lpstr>Evolution of the Internet</vt:lpstr>
      <vt:lpstr>Evolution of the Internet-TCP/IP</vt:lpstr>
      <vt:lpstr>Evolution of the Internet</vt:lpstr>
      <vt:lpstr>Evolution of the Internet-Domain names</vt:lpstr>
      <vt:lpstr>Evolution of the Internet-World Wide Web, HTML, HTTP </vt:lpstr>
      <vt:lpstr>Evolution of the Internet-HTTPs </vt:lpstr>
      <vt:lpstr>PowerPoint Presentation</vt:lpstr>
      <vt:lpstr> Web Basics</vt:lpstr>
      <vt:lpstr> Web Basics</vt:lpstr>
      <vt:lpstr> Web Basics</vt:lpstr>
      <vt:lpstr> Web Basics</vt:lpstr>
      <vt:lpstr> Hyper links</vt:lpstr>
      <vt:lpstr> URI’s, URL’s and URN</vt:lpstr>
      <vt:lpstr> URL</vt:lpstr>
      <vt:lpstr> URI’s, URL’s and URN -Structures</vt:lpstr>
      <vt:lpstr> components of the URL</vt:lpstr>
      <vt:lpstr>PowerPoint Presentation</vt:lpstr>
      <vt:lpstr> Making a Request and Receiving a Response</vt:lpstr>
      <vt:lpstr> Making a Request and Receiving a Response</vt:lpstr>
      <vt:lpstr> HTTP Headers</vt:lpstr>
      <vt:lpstr> HTTP headers</vt:lpstr>
      <vt:lpstr> HTTP get and post Requests</vt:lpstr>
      <vt:lpstr> HTTP get and post Requests</vt:lpstr>
      <vt:lpstr> HTTP RESPONSE EXAMPLE </vt:lpstr>
      <vt:lpstr> Response fields</vt:lpstr>
      <vt:lpstr> Multipurpose Internet Mail Extensions (MIME)</vt:lpstr>
      <vt:lpstr> Important MIME types for Web developers  </vt:lpstr>
      <vt:lpstr> Client-Side Caching</vt:lpstr>
      <vt:lpstr>PowerPoint Presentation</vt:lpstr>
      <vt:lpstr> Introduction to HTML5</vt:lpstr>
      <vt:lpstr> First HTML5 Example</vt:lpstr>
      <vt:lpstr> First HTML5 Example</vt:lpstr>
      <vt:lpstr> W3C HTML5 Validation Service</vt:lpstr>
      <vt:lpstr>PowerPoint Presentation</vt:lpstr>
      <vt:lpstr> Headings </vt:lpstr>
      <vt:lpstr> Headings </vt:lpstr>
      <vt:lpstr>PowerPoint Presentation</vt:lpstr>
      <vt:lpstr> Linking </vt:lpstr>
      <vt:lpstr> Linking </vt:lpstr>
      <vt:lpstr> Hyperlinking to an E-Mail Address</vt:lpstr>
      <vt:lpstr> Linking an email address </vt:lpstr>
      <vt:lpstr> Linking an email address </vt:lpstr>
      <vt:lpstr> Internal Linking</vt:lpstr>
      <vt:lpstr> Internal Linking</vt:lpstr>
      <vt:lpstr>PowerPoint Presentation</vt:lpstr>
      <vt:lpstr> Images</vt:lpstr>
      <vt:lpstr> Image  Formats</vt:lpstr>
      <vt:lpstr> Images</vt:lpstr>
      <vt:lpstr> Image tag-void element </vt:lpstr>
      <vt:lpstr> Using Images as Hyperlinks</vt:lpstr>
      <vt:lpstr>PowerPoint Presentation</vt:lpstr>
      <vt:lpstr> Special Characters and Horizontal Rules</vt:lpstr>
      <vt:lpstr> Special Characters and Horizontal Rules</vt:lpstr>
      <vt:lpstr> Special Characters and Horizontal Rules</vt:lpstr>
      <vt:lpstr>PowerPoint Presentation</vt:lpstr>
      <vt:lpstr> Lists</vt:lpstr>
      <vt:lpstr> Lists</vt:lpstr>
      <vt:lpstr>PowerPoint Presentation</vt:lpstr>
      <vt:lpstr>PowerPoint Presentation</vt:lpstr>
      <vt:lpstr> Tables</vt:lpstr>
      <vt:lpstr>PowerPoint Presentation</vt:lpstr>
      <vt:lpstr> Tables</vt:lpstr>
      <vt:lpstr> Tables</vt:lpstr>
      <vt:lpstr> Tables</vt:lpstr>
      <vt:lpstr> Tables-rowspan and colspan</vt:lpstr>
      <vt:lpstr> Tables</vt:lpstr>
      <vt:lpstr> Tables-cellspacing=20</vt:lpstr>
      <vt:lpstr> Tables-cellpadding=20</vt:lpstr>
      <vt:lpstr> Previous University questions</vt:lpstr>
      <vt:lpstr>PowerPoint Presentation</vt:lpstr>
      <vt:lpstr> Forms</vt:lpstr>
      <vt:lpstr> Forms</vt:lpstr>
      <vt:lpstr> Forms</vt:lpstr>
      <vt:lpstr> Forms</vt:lpstr>
      <vt:lpstr> Forms</vt:lpstr>
      <vt:lpstr> Forms</vt:lpstr>
      <vt:lpstr> Forms &lt;select&gt; </vt:lpstr>
      <vt:lpstr> Forms</vt:lpstr>
      <vt:lpstr> Forms</vt:lpstr>
      <vt:lpstr> other HTML input types</vt:lpstr>
      <vt:lpstr>PowerPoint Presentation</vt:lpstr>
      <vt:lpstr>PowerPoint Presentation</vt:lpstr>
      <vt:lpstr> HTML input types-autofocus Attribute </vt:lpstr>
      <vt:lpstr> HTML input types-Validation </vt:lpstr>
      <vt:lpstr> HTML input -placeholder attribute </vt:lpstr>
      <vt:lpstr> HTML input -required attribute </vt:lpstr>
      <vt:lpstr> HTML input </vt:lpstr>
      <vt:lpstr> input and data list Elements and autocomplete Attribute</vt:lpstr>
      <vt:lpstr> input and datalist Elements and autocomplete Attribute</vt:lpstr>
      <vt:lpstr> datalist Elements</vt:lpstr>
      <vt:lpstr> datalist Elements</vt:lpstr>
      <vt:lpstr>PowerPoint Presentation</vt:lpstr>
      <vt:lpstr> Page-Structure Elements</vt:lpstr>
      <vt:lpstr> Page-Structure Elements</vt:lpstr>
      <vt:lpstr> Page-Structure Elements</vt:lpstr>
      <vt:lpstr> Page-Structure Elements</vt:lpstr>
      <vt:lpstr> Page-Structure Elements</vt:lpstr>
      <vt:lpstr> Page-Structure Elements</vt:lpstr>
      <vt:lpstr> Page-Structure Elements</vt:lpstr>
      <vt:lpstr> Page-Structure Elements</vt:lpstr>
      <vt:lpstr> Page-Structure Elements</vt:lpstr>
      <vt:lpstr> Page-Structure Elements</vt:lpstr>
      <vt:lpstr> Page-Structure Elements</vt:lpstr>
      <vt:lpstr> Page-Structure Elements</vt:lpstr>
      <vt:lpstr>PowerPoint Presentation</vt:lpstr>
      <vt:lpstr> Multimedia elements</vt:lpstr>
      <vt:lpstr> Multimedia elements-audio tag</vt:lpstr>
      <vt:lpstr> Multimedia elements-audio tag</vt:lpstr>
      <vt:lpstr> Multimedia elements-audio tag</vt:lpstr>
      <vt:lpstr> Multimedia elements-audio tag</vt:lpstr>
      <vt:lpstr> Multimedia elements-audio tag</vt:lpstr>
      <vt:lpstr> Multimedia elements-video tag</vt:lpstr>
      <vt:lpstr> Multimedia elements-video tag</vt:lpstr>
      <vt:lpstr> Multimedia elements-video tag</vt:lpstr>
      <vt:lpstr>PowerPoint Presentation</vt:lpstr>
    </vt:vector>
  </TitlesOfParts>
  <Company>Ernst &amp; Young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EY Presentation</dc:title>
  <dc:creator>Vicky Vamvakousi</dc:creator>
  <cp:lastModifiedBy>Sajan Jacob</cp:lastModifiedBy>
  <cp:revision>349</cp:revision>
  <dcterms:created xsi:type="dcterms:W3CDTF">2014-04-11T07:04:28Z</dcterms:created>
  <dcterms:modified xsi:type="dcterms:W3CDTF">2024-07-25T04:33:51Z</dcterms:modified>
</cp:coreProperties>
</file>